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57" r:id="rId1"/>
    <p:sldMasterId id="2147484071" r:id="rId2"/>
  </p:sldMasterIdLst>
  <p:notesMasterIdLst>
    <p:notesMasterId r:id="rId42"/>
  </p:notesMasterIdLst>
  <p:sldIdLst>
    <p:sldId id="312" r:id="rId3"/>
    <p:sldId id="307" r:id="rId4"/>
    <p:sldId id="257" r:id="rId5"/>
    <p:sldId id="258" r:id="rId6"/>
    <p:sldId id="287" r:id="rId7"/>
    <p:sldId id="259" r:id="rId8"/>
    <p:sldId id="260" r:id="rId9"/>
    <p:sldId id="308" r:id="rId10"/>
    <p:sldId id="261" r:id="rId11"/>
    <p:sldId id="262" r:id="rId12"/>
    <p:sldId id="288" r:id="rId13"/>
    <p:sldId id="263" r:id="rId14"/>
    <p:sldId id="264" r:id="rId15"/>
    <p:sldId id="265" r:id="rId16"/>
    <p:sldId id="292" r:id="rId17"/>
    <p:sldId id="266" r:id="rId18"/>
    <p:sldId id="267" r:id="rId19"/>
    <p:sldId id="268" r:id="rId20"/>
    <p:sldId id="293" r:id="rId21"/>
    <p:sldId id="294" r:id="rId22"/>
    <p:sldId id="295" r:id="rId23"/>
    <p:sldId id="271" r:id="rId24"/>
    <p:sldId id="272" r:id="rId25"/>
    <p:sldId id="273" r:id="rId26"/>
    <p:sldId id="274" r:id="rId27"/>
    <p:sldId id="275" r:id="rId28"/>
    <p:sldId id="276" r:id="rId29"/>
    <p:sldId id="277" r:id="rId30"/>
    <p:sldId id="278" r:id="rId31"/>
    <p:sldId id="280" r:id="rId32"/>
    <p:sldId id="281" r:id="rId33"/>
    <p:sldId id="282" r:id="rId34"/>
    <p:sldId id="301" r:id="rId35"/>
    <p:sldId id="311" r:id="rId36"/>
    <p:sldId id="283" r:id="rId37"/>
    <p:sldId id="284" r:id="rId38"/>
    <p:sldId id="296" r:id="rId39"/>
    <p:sldId id="286" r:id="rId40"/>
    <p:sldId id="313" r:id="rId4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4C59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97" autoAdjust="0"/>
    <p:restoredTop sz="86187" autoAdjust="0"/>
  </p:normalViewPr>
  <p:slideViewPr>
    <p:cSldViewPr>
      <p:cViewPr>
        <p:scale>
          <a:sx n="74" d="100"/>
          <a:sy n="74" d="100"/>
        </p:scale>
        <p:origin x="-1050" y="-18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p:scale>
          <a:sx n="100" d="100"/>
          <a:sy n="100" d="100"/>
        </p:scale>
        <p:origin x="-1632" y="93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1E55923-C309-4881-9060-AF09653FB047}" type="datetimeFigureOut">
              <a:rPr lang="en-US" smtClean="0"/>
              <a:pPr/>
              <a:t>6/3/2019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B047AEA-16E3-43FA-9F67-01FAB5F3C03D}" type="slidenum">
              <a:rPr lang="en-US" smtClean="0"/>
              <a:pPr/>
              <a:t>‹#›</a:t>
            </a:fld>
            <a:endParaRPr lang="en-US"/>
          </a:p>
        </p:txBody>
      </p:sp>
    </p:spTree>
    <p:extLst>
      <p:ext uri="{BB962C8B-B14F-4D97-AF65-F5344CB8AC3E}">
        <p14:creationId xmlns:p14="http://schemas.microsoft.com/office/powerpoint/2010/main" val="23225738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 this module</a:t>
            </a:r>
            <a:r>
              <a:rPr lang="en-US" baseline="0" dirty="0" smtClean="0"/>
              <a:t>, you can expect to learn the following skills and tasks:   First, you will develop a familiarity with basic computer terminology.  This is important, since beginning skills require that you be able to understand and use the vocabulary associated with computers.  Second, you will learn about the basic parts of computers and their functions.  This will help you understand how the computer works and will help you understand future discussions about computer parts.  Third, you will begin to acquire </a:t>
            </a:r>
            <a:r>
              <a:rPr lang="en-US" baseline="0" dirty="0" err="1" smtClean="0"/>
              <a:t>mousing</a:t>
            </a:r>
            <a:r>
              <a:rPr lang="en-US" baseline="0" dirty="0" smtClean="0"/>
              <a:t> and keyboarding skills.  Using a mouse and a keyboard are important techniques for computer use – sort of like learning to use a hammer and saw if you want to become a carpenter. You will practice these skills and be provided with resources that allow you to continue that practice on your own.</a:t>
            </a:r>
            <a:endParaRPr lang="en-US" dirty="0"/>
          </a:p>
        </p:txBody>
      </p:sp>
      <p:sp>
        <p:nvSpPr>
          <p:cNvPr id="4" name="Slide Number Placeholder 3"/>
          <p:cNvSpPr>
            <a:spLocks noGrp="1"/>
          </p:cNvSpPr>
          <p:nvPr>
            <p:ph type="sldNum" sz="quarter" idx="10"/>
          </p:nvPr>
        </p:nvSpPr>
        <p:spPr/>
        <p:txBody>
          <a:bodyPr/>
          <a:lstStyle/>
          <a:p>
            <a:fld id="{FB047AEA-16E3-43FA-9F67-01FAB5F3C03D}" type="slidenum">
              <a:rPr lang="en-US" smtClean="0"/>
              <a:pPr/>
              <a:t>2</a:t>
            </a:fld>
            <a:endParaRPr lang="en-US"/>
          </a:p>
        </p:txBody>
      </p:sp>
    </p:spTree>
    <p:extLst>
      <p:ext uri="{BB962C8B-B14F-4D97-AF65-F5344CB8AC3E}">
        <p14:creationId xmlns:p14="http://schemas.microsoft.com/office/powerpoint/2010/main" val="9508166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 are going to begin with what is referred to as computer hardware.  Hardware simply refers to the parts that are actual physical parts.  They could be large parts that we can see easily, such as the monitor or keyboard, or they could be smaller, internal parts, such as memory cards, the fan, or the processing chip.  All of these are consider to be computer hardware.</a:t>
            </a:r>
          </a:p>
          <a:p>
            <a:endParaRPr lang="en-US" dirty="0"/>
          </a:p>
        </p:txBody>
      </p:sp>
      <p:sp>
        <p:nvSpPr>
          <p:cNvPr id="4" name="Slide Number Placeholder 3"/>
          <p:cNvSpPr>
            <a:spLocks noGrp="1"/>
          </p:cNvSpPr>
          <p:nvPr>
            <p:ph type="sldNum" sz="quarter" idx="10"/>
          </p:nvPr>
        </p:nvSpPr>
        <p:spPr/>
        <p:txBody>
          <a:bodyPr/>
          <a:lstStyle/>
          <a:p>
            <a:fld id="{B79BB1BF-6813-4DF4-A7AC-C3501A689B32}" type="slidenum">
              <a:rPr lang="en-US" smtClean="0"/>
              <a:pPr/>
              <a:t>11</a:t>
            </a:fld>
            <a:endParaRPr lang="en-US" dirty="0"/>
          </a:p>
        </p:txBody>
      </p:sp>
    </p:spTree>
    <p:extLst>
      <p:ext uri="{BB962C8B-B14F-4D97-AF65-F5344CB8AC3E}">
        <p14:creationId xmlns:p14="http://schemas.microsoft.com/office/powerpoint/2010/main" val="41860208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None/>
            </a:pPr>
            <a:r>
              <a:rPr lang="en-US" dirty="0" smtClean="0">
                <a:solidFill>
                  <a:schemeClr val="accent1">
                    <a:lumMod val="50000"/>
                  </a:schemeClr>
                </a:solidFill>
              </a:rPr>
              <a:t>Computer hardware generally consists of mostly metal parts with electronic circuitry and wiring.</a:t>
            </a:r>
          </a:p>
          <a:p>
            <a:pPr>
              <a:buNone/>
            </a:pPr>
            <a:endParaRPr lang="en-US" dirty="0" smtClean="0">
              <a:solidFill>
                <a:schemeClr val="accent1">
                  <a:lumMod val="50000"/>
                </a:schemeClr>
              </a:solidFill>
            </a:endParaRPr>
          </a:p>
          <a:p>
            <a:pPr>
              <a:buNone/>
            </a:pPr>
            <a:r>
              <a:rPr lang="en-US" dirty="0" smtClean="0">
                <a:solidFill>
                  <a:schemeClr val="accent1">
                    <a:lumMod val="50000"/>
                  </a:schemeClr>
                </a:solidFill>
              </a:rPr>
              <a:t>The key elements of the Hardware</a:t>
            </a:r>
            <a:r>
              <a:rPr lang="en-US" dirty="0" smtClean="0"/>
              <a:t> are:</a:t>
            </a:r>
          </a:p>
          <a:p>
            <a:pPr>
              <a:buNone/>
            </a:pPr>
            <a:endParaRPr lang="en-US" dirty="0" smtClean="0"/>
          </a:p>
          <a:p>
            <a:pPr lvl="1">
              <a:buFont typeface="Arial" pitchFamily="34" charset="0"/>
              <a:buChar char="•"/>
            </a:pPr>
            <a:r>
              <a:rPr lang="en-US" i="1" dirty="0" smtClean="0">
                <a:solidFill>
                  <a:schemeClr val="accent1">
                    <a:lumMod val="50000"/>
                  </a:schemeClr>
                </a:solidFill>
              </a:rPr>
              <a:t> Central Processing Unit (CPU)</a:t>
            </a:r>
          </a:p>
          <a:p>
            <a:pPr lvl="1">
              <a:buFont typeface="Arial" pitchFamily="34" charset="0"/>
              <a:buChar char="•"/>
            </a:pPr>
            <a:r>
              <a:rPr lang="en-US" i="1" dirty="0" smtClean="0">
                <a:solidFill>
                  <a:schemeClr val="accent1">
                    <a:lumMod val="50000"/>
                  </a:schemeClr>
                </a:solidFill>
              </a:rPr>
              <a:t> Hard drive</a:t>
            </a:r>
          </a:p>
          <a:p>
            <a:pPr lvl="1">
              <a:buFont typeface="Arial" pitchFamily="34" charset="0"/>
              <a:buChar char="•"/>
            </a:pPr>
            <a:r>
              <a:rPr lang="en-US" i="1" dirty="0" smtClean="0">
                <a:solidFill>
                  <a:schemeClr val="accent1">
                    <a:lumMod val="50000"/>
                  </a:schemeClr>
                </a:solidFill>
              </a:rPr>
              <a:t> Random Access Memory (RAM)</a:t>
            </a:r>
          </a:p>
          <a:p>
            <a:pPr lvl="1">
              <a:buFont typeface="Arial" pitchFamily="34" charset="0"/>
              <a:buChar char="•"/>
            </a:pPr>
            <a:r>
              <a:rPr lang="en-US" i="1" dirty="0" smtClean="0">
                <a:solidFill>
                  <a:schemeClr val="accent1">
                    <a:lumMod val="50000"/>
                  </a:schemeClr>
                </a:solidFill>
              </a:rPr>
              <a:t> Ports </a:t>
            </a:r>
            <a:r>
              <a:rPr lang="en-US" dirty="0" smtClean="0"/>
              <a:t>and</a:t>
            </a:r>
            <a:r>
              <a:rPr lang="en-US" i="1" dirty="0" smtClean="0">
                <a:solidFill>
                  <a:schemeClr val="accent1">
                    <a:lumMod val="50000"/>
                  </a:schemeClr>
                </a:solidFill>
              </a:rPr>
              <a:t> Peripherals</a:t>
            </a:r>
          </a:p>
          <a:p>
            <a:pPr lvl="1"/>
            <a:endParaRPr lang="en-US" i="1" dirty="0" smtClean="0">
              <a:solidFill>
                <a:schemeClr val="accent1">
                  <a:lumMod val="50000"/>
                </a:schemeClr>
              </a:solidFill>
            </a:endParaRPr>
          </a:p>
          <a:p>
            <a:r>
              <a:rPr lang="en-US" dirty="0" smtClean="0"/>
              <a:t>Let’s look at each of these a bit more closely.</a:t>
            </a:r>
          </a:p>
          <a:p>
            <a:endParaRPr lang="en-US" dirty="0"/>
          </a:p>
        </p:txBody>
      </p:sp>
      <p:sp>
        <p:nvSpPr>
          <p:cNvPr id="4" name="Slide Number Placeholder 3"/>
          <p:cNvSpPr>
            <a:spLocks noGrp="1"/>
          </p:cNvSpPr>
          <p:nvPr>
            <p:ph type="sldNum" sz="quarter" idx="10"/>
          </p:nvPr>
        </p:nvSpPr>
        <p:spPr/>
        <p:txBody>
          <a:bodyPr/>
          <a:lstStyle/>
          <a:p>
            <a:fld id="{FB047AEA-16E3-43FA-9F67-01FAB5F3C03D}" type="slidenum">
              <a:rPr lang="en-US" smtClean="0"/>
              <a:pPr/>
              <a:t>12</a:t>
            </a:fld>
            <a:endParaRPr lang="en-US"/>
          </a:p>
        </p:txBody>
      </p:sp>
    </p:spTree>
    <p:extLst>
      <p:ext uri="{BB962C8B-B14F-4D97-AF65-F5344CB8AC3E}">
        <p14:creationId xmlns:p14="http://schemas.microsoft.com/office/powerpoint/2010/main" val="24539067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defRPr/>
            </a:pPr>
            <a:r>
              <a:rPr lang="en-US" dirty="0" smtClean="0">
                <a:ea typeface="Calibri"/>
                <a:cs typeface="Calibri"/>
              </a:rPr>
              <a:t>The first piece of computer hardware that we are going to consider is the </a:t>
            </a:r>
            <a:r>
              <a:rPr lang="en-US" b="1" dirty="0" smtClean="0">
                <a:ea typeface="Calibri"/>
                <a:cs typeface="Calibri"/>
              </a:rPr>
              <a:t>central processing unit, </a:t>
            </a:r>
            <a:r>
              <a:rPr lang="en-US" dirty="0" smtClean="0">
                <a:ea typeface="Calibri"/>
                <a:cs typeface="Calibri"/>
              </a:rPr>
              <a:t>or </a:t>
            </a:r>
            <a:r>
              <a:rPr lang="en-US" b="1" dirty="0" smtClean="0">
                <a:ea typeface="Calibri"/>
                <a:cs typeface="Calibri"/>
              </a:rPr>
              <a:t>CPU. </a:t>
            </a:r>
          </a:p>
          <a:p>
            <a:pPr>
              <a:defRPr/>
            </a:pPr>
            <a:endParaRPr lang="en-US" b="1" dirty="0" smtClean="0">
              <a:ea typeface="Calibri"/>
              <a:cs typeface="Calibri"/>
            </a:endParaRPr>
          </a:p>
          <a:p>
            <a:pPr>
              <a:defRPr/>
            </a:pPr>
            <a:r>
              <a:rPr lang="en-US" dirty="0" smtClean="0">
                <a:ea typeface="Calibri"/>
                <a:cs typeface="Calibri"/>
              </a:rPr>
              <a:t>The </a:t>
            </a:r>
            <a:r>
              <a:rPr lang="en-US" b="1" i="1" dirty="0">
                <a:solidFill>
                  <a:schemeClr val="accent1">
                    <a:lumMod val="50000"/>
                  </a:schemeClr>
                </a:solidFill>
                <a:ea typeface="Calibri"/>
                <a:cs typeface="Calibri"/>
              </a:rPr>
              <a:t>central processing unit </a:t>
            </a:r>
            <a:r>
              <a:rPr lang="en-US" i="1" dirty="0">
                <a:ea typeface="Calibri"/>
                <a:cs typeface="Calibri"/>
              </a:rPr>
              <a:t>(</a:t>
            </a:r>
            <a:r>
              <a:rPr lang="en-US" b="1" i="1" dirty="0">
                <a:solidFill>
                  <a:schemeClr val="accent1">
                    <a:lumMod val="50000"/>
                  </a:schemeClr>
                </a:solidFill>
                <a:ea typeface="Calibri"/>
                <a:cs typeface="Calibri"/>
              </a:rPr>
              <a:t>CPU</a:t>
            </a:r>
            <a:r>
              <a:rPr lang="en-US" i="1" dirty="0">
                <a:ea typeface="Calibri"/>
                <a:cs typeface="Calibri"/>
              </a:rPr>
              <a:t>) </a:t>
            </a:r>
            <a:r>
              <a:rPr lang="en-US" dirty="0">
                <a:ea typeface="Calibri"/>
                <a:cs typeface="Calibri"/>
              </a:rPr>
              <a:t>is the “brains” of a computer.  It is often called a microprocessor or </a:t>
            </a:r>
            <a:r>
              <a:rPr lang="en-US" dirty="0" err="1">
                <a:ea typeface="Calibri"/>
                <a:cs typeface="Calibri"/>
              </a:rPr>
              <a:t>microprocessing</a:t>
            </a:r>
            <a:r>
              <a:rPr lang="en-US" dirty="0">
                <a:ea typeface="Calibri"/>
                <a:cs typeface="Calibri"/>
              </a:rPr>
              <a:t> chip</a:t>
            </a:r>
            <a:r>
              <a:rPr lang="en-US" dirty="0" smtClean="0">
                <a:ea typeface="Calibri"/>
                <a:cs typeface="Calibri"/>
              </a:rPr>
              <a:t>.</a:t>
            </a:r>
          </a:p>
          <a:p>
            <a:pPr>
              <a:defRPr/>
            </a:pPr>
            <a:endParaRPr lang="en-US" dirty="0">
              <a:ea typeface="Calibri"/>
              <a:cs typeface="Calibri"/>
            </a:endParaRPr>
          </a:p>
          <a:p>
            <a:pPr>
              <a:defRPr/>
            </a:pPr>
            <a:r>
              <a:rPr lang="en-US" dirty="0" smtClean="0">
                <a:ea typeface="Calibri"/>
                <a:cs typeface="Calibri"/>
              </a:rPr>
              <a:t>We can think of the CPU as a </a:t>
            </a:r>
            <a:r>
              <a:rPr lang="en-US" dirty="0">
                <a:ea typeface="Calibri"/>
                <a:cs typeface="Calibri"/>
              </a:rPr>
              <a:t>computation </a:t>
            </a:r>
            <a:r>
              <a:rPr lang="en-US" dirty="0" smtClean="0">
                <a:ea typeface="Calibri"/>
                <a:cs typeface="Calibri"/>
              </a:rPr>
              <a:t>engine.  That is, it is the part of the computer that makes all the calculations that allow it to </a:t>
            </a:r>
            <a:r>
              <a:rPr lang="en-US" dirty="0">
                <a:ea typeface="Calibri"/>
                <a:cs typeface="Calibri"/>
              </a:rPr>
              <a:t>perform </a:t>
            </a:r>
            <a:r>
              <a:rPr lang="en-US" dirty="0" smtClean="0">
                <a:ea typeface="Calibri"/>
                <a:cs typeface="Calibri"/>
              </a:rPr>
              <a:t>operations.  It also allows the computer to run software applications.  It is the primary factor in determining how </a:t>
            </a:r>
            <a:r>
              <a:rPr lang="en-US" dirty="0">
                <a:ea typeface="Calibri"/>
                <a:cs typeface="Calibri"/>
              </a:rPr>
              <a:t>fast the computer can </a:t>
            </a:r>
            <a:r>
              <a:rPr lang="en-US" dirty="0" smtClean="0">
                <a:ea typeface="Calibri"/>
                <a:cs typeface="Calibri"/>
              </a:rPr>
              <a:t>process information and how rapidly it runs.  When we talk about computer speed, we are generally referring</a:t>
            </a:r>
            <a:r>
              <a:rPr lang="en-US" baseline="0" dirty="0" smtClean="0">
                <a:ea typeface="Calibri"/>
                <a:cs typeface="Calibri"/>
              </a:rPr>
              <a:t> to the speed of the </a:t>
            </a:r>
            <a:r>
              <a:rPr lang="en-US" baseline="0" dirty="0" err="1" smtClean="0">
                <a:ea typeface="Calibri"/>
                <a:cs typeface="Calibri"/>
              </a:rPr>
              <a:t>microprecoessor</a:t>
            </a:r>
            <a:r>
              <a:rPr lang="en-US" baseline="0" dirty="0" smtClean="0">
                <a:ea typeface="Calibri"/>
                <a:cs typeface="Calibri"/>
              </a:rPr>
              <a:t>.</a:t>
            </a:r>
            <a:endParaRPr lang="en-US" dirty="0">
              <a:ea typeface="Calibri"/>
              <a:cs typeface="Calibri"/>
            </a:endParaRPr>
          </a:p>
          <a:p>
            <a:endParaRPr lang="en-US" dirty="0"/>
          </a:p>
        </p:txBody>
      </p:sp>
      <p:sp>
        <p:nvSpPr>
          <p:cNvPr id="4" name="Slide Number Placeholder 3"/>
          <p:cNvSpPr>
            <a:spLocks noGrp="1"/>
          </p:cNvSpPr>
          <p:nvPr>
            <p:ph type="sldNum" sz="quarter" idx="10"/>
          </p:nvPr>
        </p:nvSpPr>
        <p:spPr/>
        <p:txBody>
          <a:bodyPr/>
          <a:lstStyle/>
          <a:p>
            <a:fld id="{FB047AEA-16E3-43FA-9F67-01FAB5F3C03D}" type="slidenum">
              <a:rPr lang="en-US" smtClean="0"/>
              <a:pPr/>
              <a:t>13</a:t>
            </a:fld>
            <a:endParaRPr lang="en-US"/>
          </a:p>
        </p:txBody>
      </p:sp>
    </p:spTree>
    <p:extLst>
      <p:ext uri="{BB962C8B-B14F-4D97-AF65-F5344CB8AC3E}">
        <p14:creationId xmlns:p14="http://schemas.microsoft.com/office/powerpoint/2010/main" val="22892382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a:p>
            <a:r>
              <a:rPr lang="en-US" dirty="0" smtClean="0"/>
              <a:t>Despite this ability, the  CPU is a very small.</a:t>
            </a:r>
          </a:p>
          <a:p>
            <a:endParaRPr lang="en-US" dirty="0" smtClean="0"/>
          </a:p>
          <a:p>
            <a:r>
              <a:rPr lang="en-US" dirty="0" smtClean="0"/>
              <a:t>You can see here that this CPU is much smaller than a penny.  </a:t>
            </a:r>
            <a:endParaRPr lang="en-US" dirty="0"/>
          </a:p>
        </p:txBody>
      </p:sp>
      <p:sp>
        <p:nvSpPr>
          <p:cNvPr id="4" name="Slide Number Placeholder 3"/>
          <p:cNvSpPr>
            <a:spLocks noGrp="1"/>
          </p:cNvSpPr>
          <p:nvPr>
            <p:ph type="sldNum" sz="quarter" idx="10"/>
          </p:nvPr>
        </p:nvSpPr>
        <p:spPr/>
        <p:txBody>
          <a:bodyPr/>
          <a:lstStyle/>
          <a:p>
            <a:fld id="{FB047AEA-16E3-43FA-9F67-01FAB5F3C03D}" type="slidenum">
              <a:rPr lang="en-US" smtClean="0"/>
              <a:pPr/>
              <a:t>14</a:t>
            </a:fld>
            <a:endParaRPr lang="en-US"/>
          </a:p>
        </p:txBody>
      </p:sp>
    </p:spTree>
    <p:extLst>
      <p:ext uri="{BB962C8B-B14F-4D97-AF65-F5344CB8AC3E}">
        <p14:creationId xmlns:p14="http://schemas.microsoft.com/office/powerpoint/2010/main" val="37583515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CPUs are made of thin silicon layers with electronic circuitry on and between layers.  All the programming needed to process information and make calculations is contained in that miniscule area of circuitry.</a:t>
            </a:r>
          </a:p>
          <a:p>
            <a:r>
              <a:rPr lang="en-US" dirty="0" smtClean="0"/>
              <a:t>New models of chips are multi-core and contain one or more processing chips within another, creating dual and quadruple core processors that can run even faster. </a:t>
            </a:r>
          </a:p>
          <a:p>
            <a:endParaRPr lang="en-US" dirty="0"/>
          </a:p>
        </p:txBody>
      </p:sp>
      <p:sp>
        <p:nvSpPr>
          <p:cNvPr id="4" name="Slide Number Placeholder 3"/>
          <p:cNvSpPr>
            <a:spLocks noGrp="1"/>
          </p:cNvSpPr>
          <p:nvPr>
            <p:ph type="sldNum" sz="quarter" idx="10"/>
          </p:nvPr>
        </p:nvSpPr>
        <p:spPr/>
        <p:txBody>
          <a:bodyPr/>
          <a:lstStyle/>
          <a:p>
            <a:fld id="{FB047AEA-16E3-43FA-9F67-01FAB5F3C03D}" type="slidenum">
              <a:rPr lang="en-US" smtClean="0"/>
              <a:pPr/>
              <a:t>15</a:t>
            </a:fld>
            <a:endParaRPr lang="en-US"/>
          </a:p>
        </p:txBody>
      </p:sp>
    </p:spTree>
    <p:extLst>
      <p:ext uri="{BB962C8B-B14F-4D97-AF65-F5344CB8AC3E}">
        <p14:creationId xmlns:p14="http://schemas.microsoft.com/office/powerpoint/2010/main" val="3379918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None/>
              <a:defRPr/>
            </a:pPr>
            <a:r>
              <a:rPr lang="en-US" dirty="0" smtClean="0"/>
              <a:t>The next key piece of computer hardware that we want to consider is the hard drive. </a:t>
            </a:r>
          </a:p>
          <a:p>
            <a:pPr>
              <a:buNone/>
              <a:defRPr/>
            </a:pPr>
            <a:endParaRPr lang="en-US" dirty="0"/>
          </a:p>
          <a:p>
            <a:pPr>
              <a:buNone/>
              <a:defRPr/>
            </a:pPr>
            <a:r>
              <a:rPr lang="en-US" dirty="0" smtClean="0"/>
              <a:t>The</a:t>
            </a:r>
            <a:r>
              <a:rPr lang="en-US" b="1" i="1" dirty="0" smtClean="0">
                <a:solidFill>
                  <a:schemeClr val="accent1">
                    <a:lumMod val="50000"/>
                  </a:schemeClr>
                </a:solidFill>
              </a:rPr>
              <a:t> </a:t>
            </a:r>
            <a:r>
              <a:rPr lang="en-US" b="1" i="1" dirty="0">
                <a:solidFill>
                  <a:schemeClr val="accent1">
                    <a:lumMod val="50000"/>
                  </a:schemeClr>
                </a:solidFill>
              </a:rPr>
              <a:t>Hard drive</a:t>
            </a:r>
            <a:r>
              <a:rPr lang="en-US" dirty="0"/>
              <a:t>  is the physical location on which </a:t>
            </a:r>
            <a:r>
              <a:rPr lang="en-US" dirty="0">
                <a:ea typeface="Calibri"/>
                <a:cs typeface="Times New Roman"/>
              </a:rPr>
              <a:t>your computer’s information and data are stored.  The hard </a:t>
            </a:r>
            <a:r>
              <a:rPr lang="en-US" dirty="0" smtClean="0">
                <a:ea typeface="Calibri"/>
                <a:cs typeface="Times New Roman"/>
              </a:rPr>
              <a:t>drive looks like </a:t>
            </a:r>
            <a:r>
              <a:rPr lang="en-US" dirty="0">
                <a:ea typeface="Calibri"/>
                <a:cs typeface="Times New Roman"/>
              </a:rPr>
              <a:t>an aluminum </a:t>
            </a:r>
            <a:r>
              <a:rPr lang="en-US" dirty="0" smtClean="0">
                <a:ea typeface="Calibri"/>
                <a:cs typeface="Times New Roman"/>
              </a:rPr>
              <a:t>box with circuits on the outside.  Inside, it contains </a:t>
            </a:r>
            <a:r>
              <a:rPr lang="en-US" dirty="0">
                <a:ea typeface="Calibri"/>
                <a:cs typeface="Times New Roman"/>
              </a:rPr>
              <a:t>electronic disks on which information is stored in electronic </a:t>
            </a:r>
            <a:r>
              <a:rPr lang="en-US" dirty="0" smtClean="0">
                <a:ea typeface="Calibri"/>
                <a:cs typeface="Times New Roman"/>
              </a:rPr>
              <a:t>form.  This information can be read  from and </a:t>
            </a:r>
            <a:r>
              <a:rPr lang="en-US" dirty="0">
                <a:ea typeface="Calibri"/>
                <a:cs typeface="Times New Roman"/>
              </a:rPr>
              <a:t>written to with </a:t>
            </a:r>
            <a:r>
              <a:rPr lang="en-US" dirty="0" smtClean="0">
                <a:ea typeface="Calibri"/>
                <a:cs typeface="Times New Roman"/>
              </a:rPr>
              <a:t>electronic arms </a:t>
            </a:r>
            <a:r>
              <a:rPr lang="en-US" dirty="0">
                <a:ea typeface="Calibri"/>
                <a:cs typeface="Times New Roman"/>
              </a:rPr>
              <a:t>that function like a very precise record player </a:t>
            </a:r>
            <a:r>
              <a:rPr lang="en-US" dirty="0" smtClean="0">
                <a:ea typeface="Calibri"/>
                <a:cs typeface="Times New Roman"/>
              </a:rPr>
              <a:t>arms.</a:t>
            </a:r>
            <a:endParaRPr lang="en-US" dirty="0">
              <a:ea typeface="Calibri"/>
              <a:cs typeface="Times New Roman"/>
            </a:endParaRPr>
          </a:p>
          <a:p>
            <a:r>
              <a:rPr lang="en-US" dirty="0" smtClean="0"/>
              <a:t>   </a:t>
            </a:r>
            <a:endParaRPr lang="en-US" dirty="0"/>
          </a:p>
        </p:txBody>
      </p:sp>
      <p:sp>
        <p:nvSpPr>
          <p:cNvPr id="4" name="Slide Number Placeholder 3"/>
          <p:cNvSpPr>
            <a:spLocks noGrp="1"/>
          </p:cNvSpPr>
          <p:nvPr>
            <p:ph type="sldNum" sz="quarter" idx="10"/>
          </p:nvPr>
        </p:nvSpPr>
        <p:spPr/>
        <p:txBody>
          <a:bodyPr/>
          <a:lstStyle/>
          <a:p>
            <a:fld id="{FB047AEA-16E3-43FA-9F67-01FAB5F3C03D}" type="slidenum">
              <a:rPr lang="en-US" smtClean="0"/>
              <a:pPr/>
              <a:t>16</a:t>
            </a:fld>
            <a:endParaRPr lang="en-US"/>
          </a:p>
        </p:txBody>
      </p:sp>
    </p:spTree>
    <p:extLst>
      <p:ext uri="{BB962C8B-B14F-4D97-AF65-F5344CB8AC3E}">
        <p14:creationId xmlns:p14="http://schemas.microsoft.com/office/powerpoint/2010/main" val="1460633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Here you can see the inside of the hard drive with the electronic circuitry on one side of the box.</a:t>
            </a:r>
            <a:endParaRPr lang="en-US" dirty="0"/>
          </a:p>
        </p:txBody>
      </p:sp>
      <p:sp>
        <p:nvSpPr>
          <p:cNvPr id="4" name="Slide Number Placeholder 3"/>
          <p:cNvSpPr>
            <a:spLocks noGrp="1"/>
          </p:cNvSpPr>
          <p:nvPr>
            <p:ph type="sldNum" sz="quarter" idx="10"/>
          </p:nvPr>
        </p:nvSpPr>
        <p:spPr/>
        <p:txBody>
          <a:bodyPr/>
          <a:lstStyle/>
          <a:p>
            <a:fld id="{FB047AEA-16E3-43FA-9F67-01FAB5F3C03D}" type="slidenum">
              <a:rPr lang="en-US" smtClean="0"/>
              <a:pPr/>
              <a:t>17</a:t>
            </a:fld>
            <a:endParaRPr lang="en-US"/>
          </a:p>
        </p:txBody>
      </p:sp>
    </p:spTree>
    <p:extLst>
      <p:ext uri="{BB962C8B-B14F-4D97-AF65-F5344CB8AC3E}">
        <p14:creationId xmlns:p14="http://schemas.microsoft.com/office/powerpoint/2010/main" val="38146175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On the other side are the disks onto which information is stored and from which it is retrieved.  </a:t>
            </a:r>
          </a:p>
          <a:p>
            <a:r>
              <a:rPr lang="en-US" dirty="0" smtClean="0"/>
              <a:t>The read - write arm in the image on the right shows the mechanism by which information is transferred on and off the discs.  </a:t>
            </a:r>
          </a:p>
          <a:p>
            <a:r>
              <a:rPr lang="en-US" dirty="0" smtClean="0"/>
              <a:t>What this means is that each time to save information to your drive, directions are sent electronically to this arm that tell it to transfer that information onto one of the discs.  That is,</a:t>
            </a:r>
            <a:r>
              <a:rPr lang="en-US" baseline="0" dirty="0" smtClean="0"/>
              <a:t> the arm “writes” the information onto the discs.</a:t>
            </a:r>
            <a:endParaRPr lang="en-US" dirty="0" smtClean="0"/>
          </a:p>
          <a:p>
            <a:r>
              <a:rPr lang="en-US" dirty="0" smtClean="0"/>
              <a:t>Similarly, when you retrieve information from your hard drive (such as a memo your wrote or a photo you took), directions are sent electronically to this arm that tell it precisely where to go in order to access that exact file.  Like a an old-style record player that played</a:t>
            </a:r>
            <a:r>
              <a:rPr lang="en-US" baseline="0" dirty="0" smtClean="0"/>
              <a:t> music from vinyl records, the computer </a:t>
            </a:r>
            <a:r>
              <a:rPr lang="en-US" dirty="0" smtClean="0"/>
              <a:t>“reads” the information from the disc on the hard drive.  Most</a:t>
            </a:r>
            <a:r>
              <a:rPr lang="en-US" baseline="0" dirty="0" smtClean="0"/>
              <a:t> often, we do not hear </a:t>
            </a:r>
            <a:r>
              <a:rPr lang="en-US" dirty="0" smtClean="0"/>
              <a:t>the information (unless we are listening</a:t>
            </a:r>
            <a:r>
              <a:rPr lang="en-US" baseline="0" dirty="0" smtClean="0"/>
              <a:t> to some music we saved)</a:t>
            </a:r>
            <a:r>
              <a:rPr lang="en-US" dirty="0" smtClean="0"/>
              <a:t>, but instead we see it on our screen.</a:t>
            </a:r>
            <a:endParaRPr lang="en-US" dirty="0"/>
          </a:p>
        </p:txBody>
      </p:sp>
      <p:sp>
        <p:nvSpPr>
          <p:cNvPr id="4" name="Slide Number Placeholder 3"/>
          <p:cNvSpPr>
            <a:spLocks noGrp="1"/>
          </p:cNvSpPr>
          <p:nvPr>
            <p:ph type="sldNum" sz="quarter" idx="10"/>
          </p:nvPr>
        </p:nvSpPr>
        <p:spPr/>
        <p:txBody>
          <a:bodyPr/>
          <a:lstStyle/>
          <a:p>
            <a:fld id="{FB047AEA-16E3-43FA-9F67-01FAB5F3C03D}" type="slidenum">
              <a:rPr lang="en-US" smtClean="0"/>
              <a:pPr/>
              <a:t>18</a:t>
            </a:fld>
            <a:endParaRPr lang="en-US"/>
          </a:p>
        </p:txBody>
      </p:sp>
    </p:spTree>
    <p:extLst>
      <p:ext uri="{BB962C8B-B14F-4D97-AF65-F5344CB8AC3E}">
        <p14:creationId xmlns:p14="http://schemas.microsoft.com/office/powerpoint/2010/main" val="78263435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 far, we’ve mentioned both the CPU, or processor, and the hard drive, as key elements of hardware on the computer.  The third item we are going to consider is what is referred to as the memory of the computer.  Actually, there are several different kinds of so-called memory in a computer, but the most commonly mentioned one is known as RAM – random access memory – and that is the type of memory we want to discuss now.</a:t>
            </a:r>
          </a:p>
          <a:p>
            <a:endParaRPr lang="en-US" dirty="0" smtClean="0"/>
          </a:p>
          <a:p>
            <a:r>
              <a:rPr lang="en-US" dirty="0" smtClean="0"/>
              <a:t>RAM refers to what we call the computer’s “temporary” memory.</a:t>
            </a:r>
          </a:p>
          <a:p>
            <a:endParaRPr lang="en-US" dirty="0" smtClean="0"/>
          </a:p>
          <a:p>
            <a:r>
              <a:rPr lang="en-US" dirty="0" smtClean="0"/>
              <a:t>Unlike human memory, which we associate with the brain, RAM memory is similar to work area, rather like a desktop.   </a:t>
            </a:r>
          </a:p>
          <a:p>
            <a:endParaRPr lang="en-US" dirty="0" smtClean="0"/>
          </a:p>
          <a:p>
            <a:r>
              <a:rPr lang="en-US" dirty="0" smtClean="0"/>
              <a:t>It affects how much information can be worked with at a given time.   You can think of the measurement of RAM as a measurement of how much space you have on your desktop and how much you can bring out to work on at one time.</a:t>
            </a:r>
          </a:p>
          <a:p>
            <a:endParaRPr lang="en-US" dirty="0" smtClean="0"/>
          </a:p>
          <a:p>
            <a:r>
              <a:rPr lang="en-US" dirty="0" smtClean="0"/>
              <a:t>RAM also affects how quickly a computer will start up and how fast it will let you work, since the</a:t>
            </a:r>
            <a:r>
              <a:rPr lang="en-US" baseline="0" dirty="0" smtClean="0"/>
              <a:t> more programs you can open simultaneously, the more quickly your computer can execute tasks</a:t>
            </a:r>
            <a:r>
              <a:rPr lang="en-US" dirty="0" smtClean="0"/>
              <a:t>.</a:t>
            </a:r>
          </a:p>
          <a:p>
            <a:endParaRPr lang="en-US" dirty="0"/>
          </a:p>
        </p:txBody>
      </p:sp>
      <p:sp>
        <p:nvSpPr>
          <p:cNvPr id="4" name="Slide Number Placeholder 3"/>
          <p:cNvSpPr>
            <a:spLocks noGrp="1"/>
          </p:cNvSpPr>
          <p:nvPr>
            <p:ph type="sldNum" sz="quarter" idx="10"/>
          </p:nvPr>
        </p:nvSpPr>
        <p:spPr/>
        <p:txBody>
          <a:bodyPr/>
          <a:lstStyle/>
          <a:p>
            <a:fld id="{B79BB1BF-6813-4DF4-A7AC-C3501A689B32}" type="slidenum">
              <a:rPr lang="en-US" smtClean="0"/>
              <a:pPr/>
              <a:t>19</a:t>
            </a:fld>
            <a:endParaRPr lang="en-US"/>
          </a:p>
        </p:txBody>
      </p:sp>
    </p:spTree>
    <p:extLst>
      <p:ext uri="{BB962C8B-B14F-4D97-AF65-F5344CB8AC3E}">
        <p14:creationId xmlns:p14="http://schemas.microsoft.com/office/powerpoint/2010/main" val="354805314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amount of RAM is an important factor in a computer’s performance.  </a:t>
            </a:r>
          </a:p>
          <a:p>
            <a:r>
              <a:rPr lang="en-US" dirty="0" smtClean="0"/>
              <a:t>The more RAM a computer has, the greater it’s ability to “multi-task.”</a:t>
            </a:r>
          </a:p>
          <a:p>
            <a:r>
              <a:rPr lang="en-US" dirty="0" smtClean="0"/>
              <a:t>If you think of RAM as desktop size, this makes sense - a large amount of RAM is like having a very large desk – it holds more!</a:t>
            </a:r>
          </a:p>
          <a:p>
            <a:r>
              <a:rPr lang="en-US" dirty="0" smtClean="0"/>
              <a:t>RAM also affects how quickly a computer will start up and how fast it will let you work, since start up and work speed depend on the ability of the RAM to hold several programs open and running simultaneously.</a:t>
            </a:r>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B79BB1BF-6813-4DF4-A7AC-C3501A689B32}" type="slidenum">
              <a:rPr lang="en-US" smtClean="0"/>
              <a:pPr/>
              <a:t>20</a:t>
            </a:fld>
            <a:endParaRPr lang="en-US"/>
          </a:p>
        </p:txBody>
      </p:sp>
    </p:spTree>
    <p:extLst>
      <p:ext uri="{BB962C8B-B14F-4D97-AF65-F5344CB8AC3E}">
        <p14:creationId xmlns:p14="http://schemas.microsoft.com/office/powerpoint/2010/main" val="8513859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Let’s get started.  We’ll begin by talking about the different kinds of home computers that are most common.  This will help us get familiar with some key terminology, and will provide a solid context, or background, for some ideas that will be developed later.   </a:t>
            </a:r>
            <a:endParaRPr lang="en-US" dirty="0"/>
          </a:p>
        </p:txBody>
      </p:sp>
      <p:sp>
        <p:nvSpPr>
          <p:cNvPr id="4" name="Slide Number Placeholder 3"/>
          <p:cNvSpPr>
            <a:spLocks noGrp="1"/>
          </p:cNvSpPr>
          <p:nvPr>
            <p:ph type="sldNum" sz="quarter" idx="10"/>
          </p:nvPr>
        </p:nvSpPr>
        <p:spPr/>
        <p:txBody>
          <a:bodyPr/>
          <a:lstStyle/>
          <a:p>
            <a:fld id="{FB047AEA-16E3-43FA-9F67-01FAB5F3C03D}" type="slidenum">
              <a:rPr lang="en-US" smtClean="0"/>
              <a:pPr/>
              <a:t>3</a:t>
            </a:fld>
            <a:endParaRPr lang="en-US"/>
          </a:p>
        </p:txBody>
      </p:sp>
    </p:spTree>
    <p:extLst>
      <p:ext uri="{BB962C8B-B14F-4D97-AF65-F5344CB8AC3E}">
        <p14:creationId xmlns:p14="http://schemas.microsoft.com/office/powerpoint/2010/main" val="106052988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Instead of being in your mind, the memory in your computer is held on DIMMs (dual in-line memory modules).  </a:t>
            </a:r>
          </a:p>
          <a:p>
            <a:endParaRPr lang="en-US" dirty="0" smtClean="0"/>
          </a:p>
          <a:p>
            <a:r>
              <a:rPr lang="en-US" dirty="0" smtClean="0"/>
              <a:t>DIMMs are complex circuit boards that are installed inside your computer.</a:t>
            </a:r>
          </a:p>
          <a:p>
            <a:endParaRPr lang="en-US" dirty="0" smtClean="0"/>
          </a:p>
          <a:p>
            <a:r>
              <a:rPr lang="en-US" dirty="0" smtClean="0"/>
              <a:t>When you upgrade the memory in your computer, you are adding more DIMMS to the circuit board to increase your RAM.</a:t>
            </a:r>
          </a:p>
          <a:p>
            <a:endParaRPr lang="en-US" dirty="0"/>
          </a:p>
        </p:txBody>
      </p:sp>
      <p:sp>
        <p:nvSpPr>
          <p:cNvPr id="4" name="Slide Number Placeholder 3"/>
          <p:cNvSpPr>
            <a:spLocks noGrp="1"/>
          </p:cNvSpPr>
          <p:nvPr>
            <p:ph type="sldNum" sz="quarter" idx="10"/>
          </p:nvPr>
        </p:nvSpPr>
        <p:spPr/>
        <p:txBody>
          <a:bodyPr/>
          <a:lstStyle/>
          <a:p>
            <a:fld id="{B79BB1BF-6813-4DF4-A7AC-C3501A689B32}" type="slidenum">
              <a:rPr lang="en-US" smtClean="0"/>
              <a:pPr/>
              <a:t>21</a:t>
            </a:fld>
            <a:endParaRPr lang="en-US"/>
          </a:p>
        </p:txBody>
      </p:sp>
    </p:spTree>
    <p:extLst>
      <p:ext uri="{BB962C8B-B14F-4D97-AF65-F5344CB8AC3E}">
        <p14:creationId xmlns:p14="http://schemas.microsoft.com/office/powerpoint/2010/main" val="188698379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All of the hardware we have been discussing - the CPU, the hard drive, and the RAM, are hooked up to a central circuit board, call the motherboard, connected to a power supply and a fan for cooling (because the small </a:t>
            </a:r>
            <a:r>
              <a:rPr lang="en-US" dirty="0" err="1" smtClean="0"/>
              <a:t>microprocessin</a:t>
            </a:r>
            <a:r>
              <a:rPr lang="en-US" baseline="0" dirty="0" err="1" smtClean="0"/>
              <a:t>g</a:t>
            </a:r>
            <a:r>
              <a:rPr lang="en-US" baseline="0" dirty="0" smtClean="0"/>
              <a:t> chip generates a huge amount of heat)  </a:t>
            </a:r>
            <a:r>
              <a:rPr lang="en-US" dirty="0" smtClean="0"/>
              <a:t>…</a:t>
            </a:r>
            <a:endParaRPr lang="en-US" dirty="0"/>
          </a:p>
        </p:txBody>
      </p:sp>
      <p:sp>
        <p:nvSpPr>
          <p:cNvPr id="4" name="Slide Number Placeholder 3"/>
          <p:cNvSpPr>
            <a:spLocks noGrp="1"/>
          </p:cNvSpPr>
          <p:nvPr>
            <p:ph type="sldNum" sz="quarter" idx="10"/>
          </p:nvPr>
        </p:nvSpPr>
        <p:spPr/>
        <p:txBody>
          <a:bodyPr/>
          <a:lstStyle/>
          <a:p>
            <a:fld id="{FB047AEA-16E3-43FA-9F67-01FAB5F3C03D}" type="slidenum">
              <a:rPr lang="en-US" smtClean="0"/>
              <a:pPr/>
              <a:t>22</a:t>
            </a:fld>
            <a:endParaRPr lang="en-US"/>
          </a:p>
        </p:txBody>
      </p:sp>
    </p:spTree>
    <p:extLst>
      <p:ext uri="{BB962C8B-B14F-4D97-AF65-F5344CB8AC3E}">
        <p14:creationId xmlns:p14="http://schemas.microsoft.com/office/powerpoint/2010/main" val="175366365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and held together in place inside the case or tower… </a:t>
            </a:r>
            <a:endParaRPr lang="en-US" dirty="0"/>
          </a:p>
        </p:txBody>
      </p:sp>
      <p:sp>
        <p:nvSpPr>
          <p:cNvPr id="4" name="Slide Number Placeholder 3"/>
          <p:cNvSpPr>
            <a:spLocks noGrp="1"/>
          </p:cNvSpPr>
          <p:nvPr>
            <p:ph type="sldNum" sz="quarter" idx="10"/>
          </p:nvPr>
        </p:nvSpPr>
        <p:spPr/>
        <p:txBody>
          <a:bodyPr/>
          <a:lstStyle/>
          <a:p>
            <a:fld id="{FB047AEA-16E3-43FA-9F67-01FAB5F3C03D}" type="slidenum">
              <a:rPr lang="en-US" smtClean="0"/>
              <a:pPr/>
              <a:t>23</a:t>
            </a:fld>
            <a:endParaRPr lang="en-US"/>
          </a:p>
        </p:txBody>
      </p:sp>
    </p:spTree>
    <p:extLst>
      <p:ext uri="{BB962C8B-B14F-4D97-AF65-F5344CB8AC3E}">
        <p14:creationId xmlns:p14="http://schemas.microsoft.com/office/powerpoint/2010/main" val="179394121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much like the parts of a car are hooked up to a motor and held together by a chassis.</a:t>
            </a:r>
          </a:p>
          <a:p>
            <a:endParaRPr lang="en-US" dirty="0"/>
          </a:p>
        </p:txBody>
      </p:sp>
      <p:sp>
        <p:nvSpPr>
          <p:cNvPr id="4" name="Slide Number Placeholder 3"/>
          <p:cNvSpPr>
            <a:spLocks noGrp="1"/>
          </p:cNvSpPr>
          <p:nvPr>
            <p:ph type="sldNum" sz="quarter" idx="10"/>
          </p:nvPr>
        </p:nvSpPr>
        <p:spPr/>
        <p:txBody>
          <a:bodyPr/>
          <a:lstStyle/>
          <a:p>
            <a:fld id="{FB047AEA-16E3-43FA-9F67-01FAB5F3C03D}" type="slidenum">
              <a:rPr lang="en-US" smtClean="0"/>
              <a:pPr/>
              <a:t>24</a:t>
            </a:fld>
            <a:endParaRPr lang="en-US"/>
          </a:p>
        </p:txBody>
      </p:sp>
    </p:spTree>
    <p:extLst>
      <p:ext uri="{BB962C8B-B14F-4D97-AF65-F5344CB8AC3E}">
        <p14:creationId xmlns:p14="http://schemas.microsoft.com/office/powerpoint/2010/main" val="196744707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That’s some of the hardware associated with the “guts” of the computer.  But there are other hardware elements that are external to the actual case that are also important.  </a:t>
            </a:r>
          </a:p>
          <a:p>
            <a:endParaRPr lang="en-US" dirty="0" smtClean="0"/>
          </a:p>
          <a:p>
            <a:r>
              <a:rPr lang="en-US" dirty="0" smtClean="0"/>
              <a:t>Any piece of hardware that is external to the central case is called a peripheral. These can include anything from keyboards to cameras.</a:t>
            </a:r>
          </a:p>
          <a:p>
            <a:endParaRPr lang="en-US" dirty="0" smtClean="0"/>
          </a:p>
          <a:p>
            <a:r>
              <a:rPr lang="en-US" dirty="0" smtClean="0"/>
              <a:t>Peripherals are generally plugged into the computer, and some are also plugged into an external source for additional power. More and more peripherals are now “wireless” and can align with a computer without any physical wired connection.</a:t>
            </a:r>
          </a:p>
          <a:p>
            <a:endParaRPr lang="en-US" dirty="0" smtClean="0"/>
          </a:p>
          <a:p>
            <a:r>
              <a:rPr lang="en-US" dirty="0" smtClean="0"/>
              <a:t>Laptops generally have fewer peripherals in their standard set up, though they can accommodate most peripherals as well as a desktop</a:t>
            </a:r>
            <a:r>
              <a:rPr lang="en-US" b="1" i="1" dirty="0" smtClean="0"/>
              <a:t>.  </a:t>
            </a:r>
            <a:r>
              <a:rPr lang="en-US" dirty="0" smtClean="0"/>
              <a:t>You can add an extra screen or keyboard to a laptop as a peripheral if you connect them. </a:t>
            </a:r>
          </a:p>
          <a:p>
            <a:endParaRPr lang="en-US" dirty="0" smtClean="0"/>
          </a:p>
        </p:txBody>
      </p:sp>
      <p:sp>
        <p:nvSpPr>
          <p:cNvPr id="4" name="Slide Number Placeholder 3"/>
          <p:cNvSpPr>
            <a:spLocks noGrp="1"/>
          </p:cNvSpPr>
          <p:nvPr>
            <p:ph type="sldNum" sz="quarter" idx="10"/>
          </p:nvPr>
        </p:nvSpPr>
        <p:spPr/>
        <p:txBody>
          <a:bodyPr/>
          <a:lstStyle/>
          <a:p>
            <a:fld id="{FB047AEA-16E3-43FA-9F67-01FAB5F3C03D}" type="slidenum">
              <a:rPr lang="en-US" smtClean="0"/>
              <a:pPr/>
              <a:t>25</a:t>
            </a:fld>
            <a:endParaRPr lang="en-US"/>
          </a:p>
        </p:txBody>
      </p:sp>
    </p:spTree>
    <p:extLst>
      <p:ext uri="{BB962C8B-B14F-4D97-AF65-F5344CB8AC3E}">
        <p14:creationId xmlns:p14="http://schemas.microsoft.com/office/powerpoint/2010/main" val="93623176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Peripherals are generally plugged into the computer, and some are also plugged into an external source for additional power. More and more peripherals are now “wireless” and can align with a computer without any physical wired connection.</a:t>
            </a:r>
          </a:p>
          <a:p>
            <a:endParaRPr lang="en-US" dirty="0" smtClean="0"/>
          </a:p>
          <a:p>
            <a:r>
              <a:rPr lang="en-US" dirty="0" smtClean="0"/>
              <a:t>Laptops generally have fewer peripherals in their standard set up, though they can accommodate most peripherals as well as a desktop</a:t>
            </a:r>
            <a:r>
              <a:rPr lang="en-US" b="1" i="1" dirty="0" smtClean="0"/>
              <a:t>.  </a:t>
            </a:r>
            <a:r>
              <a:rPr lang="en-US" dirty="0" smtClean="0"/>
              <a:t>You can add an extra screen or keyboard to a laptop as a peripheral if you connect them. </a:t>
            </a:r>
          </a:p>
          <a:p>
            <a:endParaRPr lang="en-US" dirty="0"/>
          </a:p>
        </p:txBody>
      </p:sp>
      <p:sp>
        <p:nvSpPr>
          <p:cNvPr id="4" name="Slide Number Placeholder 3"/>
          <p:cNvSpPr>
            <a:spLocks noGrp="1"/>
          </p:cNvSpPr>
          <p:nvPr>
            <p:ph type="sldNum" sz="quarter" idx="10"/>
          </p:nvPr>
        </p:nvSpPr>
        <p:spPr/>
        <p:txBody>
          <a:bodyPr/>
          <a:lstStyle/>
          <a:p>
            <a:fld id="{FB047AEA-16E3-43FA-9F67-01FAB5F3C03D}" type="slidenum">
              <a:rPr lang="en-US" smtClean="0"/>
              <a:pPr/>
              <a:t>26</a:t>
            </a:fld>
            <a:endParaRPr lang="en-US"/>
          </a:p>
        </p:txBody>
      </p:sp>
    </p:spTree>
    <p:extLst>
      <p:ext uri="{BB962C8B-B14F-4D97-AF65-F5344CB8AC3E}">
        <p14:creationId xmlns:p14="http://schemas.microsoft.com/office/powerpoint/2010/main" val="397256696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a:p>
            <a:r>
              <a:rPr lang="en-US" dirty="0" smtClean="0"/>
              <a:t>On the laptop, you will see ports on both the right and left side of the computer.</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FB047AEA-16E3-43FA-9F67-01FAB5F3C03D}" type="slidenum">
              <a:rPr lang="en-US" smtClean="0"/>
              <a:pPr/>
              <a:t>27</a:t>
            </a:fld>
            <a:endParaRPr lang="en-US"/>
          </a:p>
        </p:txBody>
      </p:sp>
    </p:spTree>
    <p:extLst>
      <p:ext uri="{BB962C8B-B14F-4D97-AF65-F5344CB8AC3E}">
        <p14:creationId xmlns:p14="http://schemas.microsoft.com/office/powerpoint/2010/main" val="95786205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most common type of plug and port, which are now being used for more and more devices, is the USB connection (Universal Serial Bus).   The term “BUS” stands for binary unit system, the system of measurement used for computer information.   Many laptops have several USB ports, and they can be used interchangeably for any USB plug.</a:t>
            </a:r>
          </a:p>
          <a:p>
            <a:r>
              <a:rPr lang="en-US" dirty="0" smtClean="0"/>
              <a:t>Many desktops now have one or more USB  ports on the front of the case to make it easier to plug in external devices.  </a:t>
            </a:r>
          </a:p>
          <a:p>
            <a:r>
              <a:rPr lang="en-US" dirty="0" smtClean="0"/>
              <a:t>Most</a:t>
            </a:r>
            <a:r>
              <a:rPr lang="en-US" baseline="0" dirty="0" smtClean="0"/>
              <a:t> of the common peripherals, with the exception of printers, use USB plugs.  If you look at the plug on the end of your mouse, you will see it is a USB plug.</a:t>
            </a:r>
          </a:p>
          <a:p>
            <a:r>
              <a:rPr lang="en-US" baseline="0" dirty="0" smtClean="0"/>
              <a:t>USB ports are interchangeable.  That is, if you have a USB plug on a peripheral device, you may plug it into any of the USB ports on your computer.</a:t>
            </a:r>
            <a:endParaRPr lang="en-US" dirty="0"/>
          </a:p>
        </p:txBody>
      </p:sp>
      <p:sp>
        <p:nvSpPr>
          <p:cNvPr id="4" name="Slide Number Placeholder 3"/>
          <p:cNvSpPr>
            <a:spLocks noGrp="1"/>
          </p:cNvSpPr>
          <p:nvPr>
            <p:ph type="sldNum" sz="quarter" idx="10"/>
          </p:nvPr>
        </p:nvSpPr>
        <p:spPr/>
        <p:txBody>
          <a:bodyPr/>
          <a:lstStyle/>
          <a:p>
            <a:fld id="{FB047AEA-16E3-43FA-9F67-01FAB5F3C03D}" type="slidenum">
              <a:rPr lang="en-US" smtClean="0"/>
              <a:pPr/>
              <a:t>28</a:t>
            </a:fld>
            <a:endParaRPr lang="en-US"/>
          </a:p>
        </p:txBody>
      </p:sp>
    </p:spTree>
    <p:extLst>
      <p:ext uri="{BB962C8B-B14F-4D97-AF65-F5344CB8AC3E}">
        <p14:creationId xmlns:p14="http://schemas.microsoft.com/office/powerpoint/2010/main" val="262844630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Another important style of port and plug to be aware of is the power plug.  On most laptops, this is a small, round metal plug with a single prong in the center.  It plugs into a port of corresponding shape.</a:t>
            </a:r>
          </a:p>
          <a:p>
            <a:endParaRPr lang="en-US" dirty="0"/>
          </a:p>
        </p:txBody>
      </p:sp>
      <p:sp>
        <p:nvSpPr>
          <p:cNvPr id="4" name="Slide Number Placeholder 3"/>
          <p:cNvSpPr>
            <a:spLocks noGrp="1"/>
          </p:cNvSpPr>
          <p:nvPr>
            <p:ph type="sldNum" sz="quarter" idx="10"/>
          </p:nvPr>
        </p:nvSpPr>
        <p:spPr/>
        <p:txBody>
          <a:bodyPr/>
          <a:lstStyle/>
          <a:p>
            <a:fld id="{FB047AEA-16E3-43FA-9F67-01FAB5F3C03D}" type="slidenum">
              <a:rPr lang="en-US" smtClean="0"/>
              <a:pPr/>
              <a:t>29</a:t>
            </a:fld>
            <a:endParaRPr lang="en-US"/>
          </a:p>
        </p:txBody>
      </p:sp>
    </p:spTree>
    <p:extLst>
      <p:ext uri="{BB962C8B-B14F-4D97-AF65-F5344CB8AC3E}">
        <p14:creationId xmlns:p14="http://schemas.microsoft.com/office/powerpoint/2010/main" val="368654626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Now that we’ve discussed some of the key hardware parts of the computer, we are going to look at the systems that allow the computers to run and perform specific tasks.</a:t>
            </a:r>
          </a:p>
          <a:p>
            <a:endParaRPr lang="en-US" dirty="0"/>
          </a:p>
        </p:txBody>
      </p:sp>
      <p:sp>
        <p:nvSpPr>
          <p:cNvPr id="4" name="Slide Number Placeholder 3"/>
          <p:cNvSpPr>
            <a:spLocks noGrp="1"/>
          </p:cNvSpPr>
          <p:nvPr>
            <p:ph type="sldNum" sz="quarter" idx="10"/>
          </p:nvPr>
        </p:nvSpPr>
        <p:spPr/>
        <p:txBody>
          <a:bodyPr/>
          <a:lstStyle/>
          <a:p>
            <a:fld id="{FB047AEA-16E3-43FA-9F67-01FAB5F3C03D}" type="slidenum">
              <a:rPr lang="en-US" smtClean="0"/>
              <a:pPr/>
              <a:t>30</a:t>
            </a:fld>
            <a:endParaRPr lang="en-US"/>
          </a:p>
        </p:txBody>
      </p:sp>
    </p:spTree>
    <p:extLst>
      <p:ext uri="{BB962C8B-B14F-4D97-AF65-F5344CB8AC3E}">
        <p14:creationId xmlns:p14="http://schemas.microsoft.com/office/powerpoint/2010/main" val="224827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 will consider briefly four types of computers most common today.  These are the desktop computer, the laptop computer, and what we once called personal digital assistants</a:t>
            </a:r>
            <a:r>
              <a:rPr lang="en-US" baseline="0" dirty="0" smtClean="0"/>
              <a:t> and are</a:t>
            </a:r>
            <a:r>
              <a:rPr lang="en-US" dirty="0" smtClean="0"/>
              <a:t> now generally referred to as smartphones, and the tablet computer, such as the </a:t>
            </a:r>
            <a:r>
              <a:rPr lang="en-US" dirty="0" err="1" smtClean="0"/>
              <a:t>iPad</a:t>
            </a:r>
            <a:r>
              <a:rPr lang="en-US" dirty="0" smtClean="0"/>
              <a:t>.  </a:t>
            </a:r>
          </a:p>
          <a:p>
            <a:endParaRPr lang="en-US" dirty="0"/>
          </a:p>
        </p:txBody>
      </p:sp>
      <p:sp>
        <p:nvSpPr>
          <p:cNvPr id="4" name="Slide Number Placeholder 3"/>
          <p:cNvSpPr>
            <a:spLocks noGrp="1"/>
          </p:cNvSpPr>
          <p:nvPr>
            <p:ph type="sldNum" sz="quarter" idx="10"/>
          </p:nvPr>
        </p:nvSpPr>
        <p:spPr/>
        <p:txBody>
          <a:bodyPr/>
          <a:lstStyle/>
          <a:p>
            <a:fld id="{FB047AEA-16E3-43FA-9F67-01FAB5F3C03D}" type="slidenum">
              <a:rPr lang="en-US" smtClean="0"/>
              <a:pPr/>
              <a:t>4</a:t>
            </a:fld>
            <a:endParaRPr lang="en-US"/>
          </a:p>
        </p:txBody>
      </p:sp>
    </p:spTree>
    <p:extLst>
      <p:ext uri="{BB962C8B-B14F-4D97-AF65-F5344CB8AC3E}">
        <p14:creationId xmlns:p14="http://schemas.microsoft.com/office/powerpoint/2010/main" val="248748840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These systems are known together as “software.”   In contrast to hardware, they are not physical elements, but rather the entire set of programs associated with a computer.  </a:t>
            </a:r>
          </a:p>
          <a:p>
            <a:r>
              <a:rPr lang="en-US" dirty="0" smtClean="0"/>
              <a:t>You might think of software as sets of directions, that tell the hardware how to operate and what to do.</a:t>
            </a:r>
          </a:p>
          <a:p>
            <a:endParaRPr lang="en-US" dirty="0" smtClean="0"/>
          </a:p>
          <a:p>
            <a:r>
              <a:rPr lang="en-US" dirty="0" smtClean="0"/>
              <a:t>We distinguish between two kinds of software:</a:t>
            </a:r>
          </a:p>
          <a:p>
            <a:r>
              <a:rPr lang="en-US" dirty="0" smtClean="0"/>
              <a:t>Operating system software and application software.</a:t>
            </a:r>
          </a:p>
          <a:p>
            <a:endParaRPr lang="en-US" dirty="0"/>
          </a:p>
        </p:txBody>
      </p:sp>
      <p:sp>
        <p:nvSpPr>
          <p:cNvPr id="4" name="Slide Number Placeholder 3"/>
          <p:cNvSpPr>
            <a:spLocks noGrp="1"/>
          </p:cNvSpPr>
          <p:nvPr>
            <p:ph type="sldNum" sz="quarter" idx="10"/>
          </p:nvPr>
        </p:nvSpPr>
        <p:spPr/>
        <p:txBody>
          <a:bodyPr/>
          <a:lstStyle/>
          <a:p>
            <a:fld id="{FB047AEA-16E3-43FA-9F67-01FAB5F3C03D}" type="slidenum">
              <a:rPr lang="en-US" smtClean="0"/>
              <a:pPr/>
              <a:t>31</a:t>
            </a:fld>
            <a:endParaRPr lang="en-US"/>
          </a:p>
        </p:txBody>
      </p:sp>
    </p:spTree>
    <p:extLst>
      <p:ext uri="{BB962C8B-B14F-4D97-AF65-F5344CB8AC3E}">
        <p14:creationId xmlns:p14="http://schemas.microsoft.com/office/powerpoint/2010/main" val="354701904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nSpc>
                <a:spcPct val="110000"/>
              </a:lnSpc>
              <a:spcBef>
                <a:spcPts val="0"/>
              </a:spcBef>
              <a:spcAft>
                <a:spcPts val="600"/>
              </a:spcAft>
            </a:pPr>
            <a:r>
              <a:rPr lang="en-US" dirty="0" smtClean="0"/>
              <a:t>Operating System</a:t>
            </a:r>
            <a:r>
              <a:rPr lang="en-US" i="1" dirty="0" smtClean="0"/>
              <a:t>, </a:t>
            </a:r>
            <a:r>
              <a:rPr lang="en-US" dirty="0" smtClean="0"/>
              <a:t>or </a:t>
            </a:r>
            <a:r>
              <a:rPr lang="en-US" i="1" dirty="0" smtClean="0"/>
              <a:t>“</a:t>
            </a:r>
            <a:r>
              <a:rPr lang="en-US" dirty="0" smtClean="0"/>
              <a:t>OS,” software</a:t>
            </a:r>
            <a:r>
              <a:rPr lang="en-US" i="1" dirty="0" smtClean="0"/>
              <a:t>,</a:t>
            </a:r>
            <a:r>
              <a:rPr lang="en-US" dirty="0" smtClean="0"/>
              <a:t> is what lets the computer run by setting up the work space environment in which tasks are performed.</a:t>
            </a:r>
          </a:p>
          <a:p>
            <a:pPr>
              <a:lnSpc>
                <a:spcPct val="110000"/>
              </a:lnSpc>
              <a:spcBef>
                <a:spcPts val="0"/>
              </a:spcBef>
              <a:spcAft>
                <a:spcPts val="600"/>
              </a:spcAft>
            </a:pPr>
            <a:r>
              <a:rPr lang="en-US" dirty="0" smtClean="0"/>
              <a:t>You can think of an OS as similar to electricity in a house or blood in a body – both are larger systems needed to undertake any operation.</a:t>
            </a:r>
          </a:p>
          <a:p>
            <a:pPr>
              <a:lnSpc>
                <a:spcPct val="110000"/>
              </a:lnSpc>
              <a:spcBef>
                <a:spcPts val="0"/>
              </a:spcBef>
              <a:spcAft>
                <a:spcPts val="600"/>
              </a:spcAft>
            </a:pPr>
            <a:r>
              <a:rPr lang="en-US" b="1" dirty="0" smtClean="0"/>
              <a:t>Application Software</a:t>
            </a:r>
            <a:r>
              <a:rPr lang="en-US" dirty="0" smtClean="0"/>
              <a:t> allows you to do</a:t>
            </a:r>
            <a:r>
              <a:rPr lang="en-US" b="1" dirty="0" smtClean="0"/>
              <a:t> different kinds of work</a:t>
            </a:r>
            <a:r>
              <a:rPr lang="en-US" dirty="0" smtClean="0"/>
              <a:t> in your workspace.</a:t>
            </a:r>
          </a:p>
          <a:p>
            <a:pPr>
              <a:lnSpc>
                <a:spcPct val="110000"/>
              </a:lnSpc>
              <a:spcBef>
                <a:spcPts val="0"/>
              </a:spcBef>
              <a:spcAft>
                <a:spcPts val="600"/>
              </a:spcAft>
            </a:pPr>
            <a:r>
              <a:rPr lang="en-US" dirty="0" smtClean="0"/>
              <a:t>Application software can be compared to a blender in your kitchen or your eye – both designed to perform specific tasks, rather than for keeping the entire system running.</a:t>
            </a:r>
          </a:p>
          <a:p>
            <a:endParaRPr lang="en-US" dirty="0"/>
          </a:p>
        </p:txBody>
      </p:sp>
      <p:sp>
        <p:nvSpPr>
          <p:cNvPr id="4" name="Slide Number Placeholder 3"/>
          <p:cNvSpPr>
            <a:spLocks noGrp="1"/>
          </p:cNvSpPr>
          <p:nvPr>
            <p:ph type="sldNum" sz="quarter" idx="10"/>
          </p:nvPr>
        </p:nvSpPr>
        <p:spPr/>
        <p:txBody>
          <a:bodyPr/>
          <a:lstStyle/>
          <a:p>
            <a:fld id="{FB047AEA-16E3-43FA-9F67-01FAB5F3C03D}" type="slidenum">
              <a:rPr lang="en-US" smtClean="0"/>
              <a:pPr/>
              <a:t>32</a:t>
            </a:fld>
            <a:endParaRPr lang="en-US"/>
          </a:p>
        </p:txBody>
      </p:sp>
    </p:spTree>
    <p:extLst>
      <p:ext uri="{BB962C8B-B14F-4D97-AF65-F5344CB8AC3E}">
        <p14:creationId xmlns:p14="http://schemas.microsoft.com/office/powerpoint/2010/main" val="296608109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nSpc>
                <a:spcPct val="110000"/>
              </a:lnSpc>
              <a:spcBef>
                <a:spcPts val="0"/>
              </a:spcBef>
              <a:spcAft>
                <a:spcPts val="600"/>
              </a:spcAft>
            </a:pPr>
            <a:r>
              <a:rPr lang="en-US" dirty="0" smtClean="0"/>
              <a:t>Operating System</a:t>
            </a:r>
            <a:r>
              <a:rPr lang="en-US" i="1" dirty="0" smtClean="0"/>
              <a:t>, </a:t>
            </a:r>
            <a:r>
              <a:rPr lang="en-US" dirty="0" smtClean="0"/>
              <a:t>or </a:t>
            </a:r>
            <a:r>
              <a:rPr lang="en-US" i="1" dirty="0" smtClean="0"/>
              <a:t>“</a:t>
            </a:r>
            <a:r>
              <a:rPr lang="en-US" dirty="0" smtClean="0"/>
              <a:t>OS,” software</a:t>
            </a:r>
            <a:r>
              <a:rPr lang="en-US" i="1" dirty="0" smtClean="0"/>
              <a:t>,</a:t>
            </a:r>
            <a:r>
              <a:rPr lang="en-US" dirty="0" smtClean="0"/>
              <a:t> is what lets the computer run by setting up the work space environment in which tasks are performed.</a:t>
            </a:r>
          </a:p>
          <a:p>
            <a:pPr>
              <a:lnSpc>
                <a:spcPct val="110000"/>
              </a:lnSpc>
              <a:spcBef>
                <a:spcPts val="0"/>
              </a:spcBef>
              <a:spcAft>
                <a:spcPts val="600"/>
              </a:spcAft>
            </a:pPr>
            <a:r>
              <a:rPr lang="en-US" dirty="0" smtClean="0"/>
              <a:t>You can think of an OS as similar to electricity in a house or blood in a body – both are larger systems needed to undertake any operation.</a:t>
            </a:r>
          </a:p>
          <a:p>
            <a:pPr>
              <a:lnSpc>
                <a:spcPct val="110000"/>
              </a:lnSpc>
              <a:spcBef>
                <a:spcPts val="0"/>
              </a:spcBef>
              <a:spcAft>
                <a:spcPts val="600"/>
              </a:spcAft>
            </a:pPr>
            <a:r>
              <a:rPr lang="en-US" b="1" dirty="0" smtClean="0"/>
              <a:t>Application Software</a:t>
            </a:r>
            <a:r>
              <a:rPr lang="en-US" dirty="0" smtClean="0"/>
              <a:t> allows you to do</a:t>
            </a:r>
            <a:r>
              <a:rPr lang="en-US" b="1" dirty="0" smtClean="0"/>
              <a:t> different kinds of work</a:t>
            </a:r>
            <a:r>
              <a:rPr lang="en-US" dirty="0" smtClean="0"/>
              <a:t> in your workspace.</a:t>
            </a:r>
          </a:p>
          <a:p>
            <a:pPr>
              <a:lnSpc>
                <a:spcPct val="110000"/>
              </a:lnSpc>
              <a:spcBef>
                <a:spcPts val="0"/>
              </a:spcBef>
              <a:spcAft>
                <a:spcPts val="600"/>
              </a:spcAft>
            </a:pPr>
            <a:r>
              <a:rPr lang="en-US" dirty="0" smtClean="0"/>
              <a:t>Application software can be compared to a blender in your kitchen or your eye – both designed to perform specific tasks, rather than for keeping the entire system running.</a:t>
            </a:r>
          </a:p>
          <a:p>
            <a:endParaRPr lang="en-US" dirty="0"/>
          </a:p>
        </p:txBody>
      </p:sp>
      <p:sp>
        <p:nvSpPr>
          <p:cNvPr id="4" name="Slide Number Placeholder 3"/>
          <p:cNvSpPr>
            <a:spLocks noGrp="1"/>
          </p:cNvSpPr>
          <p:nvPr>
            <p:ph type="sldNum" sz="quarter" idx="10"/>
          </p:nvPr>
        </p:nvSpPr>
        <p:spPr/>
        <p:txBody>
          <a:bodyPr/>
          <a:lstStyle/>
          <a:p>
            <a:fld id="{FB047AEA-16E3-43FA-9F67-01FAB5F3C03D}" type="slidenum">
              <a:rPr lang="en-US" smtClean="0"/>
              <a:pPr/>
              <a:t>33</a:t>
            </a:fld>
            <a:endParaRPr lang="en-US"/>
          </a:p>
        </p:txBody>
      </p:sp>
    </p:spTree>
    <p:extLst>
      <p:ext uri="{BB962C8B-B14F-4D97-AF65-F5344CB8AC3E}">
        <p14:creationId xmlns:p14="http://schemas.microsoft.com/office/powerpoint/2010/main" val="423356056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nSpc>
                <a:spcPct val="110000"/>
              </a:lnSpc>
              <a:spcBef>
                <a:spcPts val="0"/>
              </a:spcBef>
              <a:spcAft>
                <a:spcPts val="600"/>
              </a:spcAft>
            </a:pPr>
            <a:r>
              <a:rPr lang="en-US" dirty="0" smtClean="0"/>
              <a:t>Operating System</a:t>
            </a:r>
            <a:r>
              <a:rPr lang="en-US" i="1" dirty="0" smtClean="0"/>
              <a:t>, </a:t>
            </a:r>
            <a:r>
              <a:rPr lang="en-US" dirty="0" smtClean="0"/>
              <a:t>or </a:t>
            </a:r>
            <a:r>
              <a:rPr lang="en-US" i="1" dirty="0" smtClean="0"/>
              <a:t>“</a:t>
            </a:r>
            <a:r>
              <a:rPr lang="en-US" dirty="0" smtClean="0"/>
              <a:t>OS,” software</a:t>
            </a:r>
            <a:r>
              <a:rPr lang="en-US" i="1" dirty="0" smtClean="0"/>
              <a:t>,</a:t>
            </a:r>
            <a:r>
              <a:rPr lang="en-US" dirty="0" smtClean="0"/>
              <a:t> is what lets the computer run by setting up the work space environment in which tasks are performed.</a:t>
            </a:r>
          </a:p>
          <a:p>
            <a:pPr>
              <a:lnSpc>
                <a:spcPct val="110000"/>
              </a:lnSpc>
              <a:spcBef>
                <a:spcPts val="0"/>
              </a:spcBef>
              <a:spcAft>
                <a:spcPts val="600"/>
              </a:spcAft>
            </a:pPr>
            <a:r>
              <a:rPr lang="en-US" dirty="0" smtClean="0"/>
              <a:t>You can think of an OS as similar to electricity in a house or blood in a body – both are larger systems needed to undertake any operation.</a:t>
            </a:r>
          </a:p>
          <a:p>
            <a:pPr>
              <a:lnSpc>
                <a:spcPct val="110000"/>
              </a:lnSpc>
              <a:spcBef>
                <a:spcPts val="0"/>
              </a:spcBef>
              <a:spcAft>
                <a:spcPts val="600"/>
              </a:spcAft>
            </a:pPr>
            <a:r>
              <a:rPr lang="en-US" b="1" dirty="0" smtClean="0"/>
              <a:t>Application Software</a:t>
            </a:r>
            <a:r>
              <a:rPr lang="en-US" dirty="0" smtClean="0"/>
              <a:t> allows you to do</a:t>
            </a:r>
            <a:r>
              <a:rPr lang="en-US" b="1" dirty="0" smtClean="0"/>
              <a:t> different kinds of work</a:t>
            </a:r>
            <a:r>
              <a:rPr lang="en-US" dirty="0" smtClean="0"/>
              <a:t> in your workspace.</a:t>
            </a:r>
          </a:p>
          <a:p>
            <a:pPr>
              <a:lnSpc>
                <a:spcPct val="110000"/>
              </a:lnSpc>
              <a:spcBef>
                <a:spcPts val="0"/>
              </a:spcBef>
              <a:spcAft>
                <a:spcPts val="600"/>
              </a:spcAft>
            </a:pPr>
            <a:r>
              <a:rPr lang="en-US" dirty="0" smtClean="0"/>
              <a:t>Application software can be compared to a blender in your kitchen or your eye – both designed to perform specific tasks, rather than for keeping the entire system running.</a:t>
            </a:r>
          </a:p>
          <a:p>
            <a:endParaRPr lang="en-US" dirty="0"/>
          </a:p>
        </p:txBody>
      </p:sp>
      <p:sp>
        <p:nvSpPr>
          <p:cNvPr id="4" name="Slide Number Placeholder 3"/>
          <p:cNvSpPr>
            <a:spLocks noGrp="1"/>
          </p:cNvSpPr>
          <p:nvPr>
            <p:ph type="sldNum" sz="quarter" idx="10"/>
          </p:nvPr>
        </p:nvSpPr>
        <p:spPr/>
        <p:txBody>
          <a:bodyPr/>
          <a:lstStyle/>
          <a:p>
            <a:fld id="{FB047AEA-16E3-43FA-9F67-01FAB5F3C03D}" type="slidenum">
              <a:rPr lang="en-US" smtClean="0"/>
              <a:pPr/>
              <a:t>34</a:t>
            </a:fld>
            <a:endParaRPr lang="en-US"/>
          </a:p>
        </p:txBody>
      </p:sp>
    </p:spTree>
    <p:extLst>
      <p:ext uri="{BB962C8B-B14F-4D97-AF65-F5344CB8AC3E}">
        <p14:creationId xmlns:p14="http://schemas.microsoft.com/office/powerpoint/2010/main" val="143696791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spcAft>
                <a:spcPts val="600"/>
              </a:spcAft>
            </a:pPr>
            <a:r>
              <a:rPr lang="en-US" dirty="0" smtClean="0"/>
              <a:t>Operating Systems vary, but they all do the same thing – allow the computer to run.</a:t>
            </a:r>
          </a:p>
          <a:p>
            <a:pPr>
              <a:spcAft>
                <a:spcPts val="600"/>
              </a:spcAft>
            </a:pPr>
            <a:r>
              <a:rPr lang="en-US" dirty="0" smtClean="0"/>
              <a:t>The OS for most non-Macintosh computers is Microsoft Windows.  Recent versions of Windows include Vista, XP, and the newest, Windows 7.</a:t>
            </a:r>
          </a:p>
          <a:p>
            <a:pPr>
              <a:spcAft>
                <a:spcPts val="600"/>
              </a:spcAft>
            </a:pPr>
            <a:endParaRPr lang="en-US" dirty="0" smtClean="0"/>
          </a:p>
          <a:p>
            <a:pPr>
              <a:spcAft>
                <a:spcPts val="600"/>
              </a:spcAft>
            </a:pPr>
            <a:r>
              <a:rPr lang="en-US" dirty="0" smtClean="0"/>
              <a:t>Most new computers come with an operating system already installed, so you do not have to worry about loading it on a computer.</a:t>
            </a:r>
          </a:p>
          <a:p>
            <a:pPr>
              <a:spcAft>
                <a:spcPts val="600"/>
              </a:spcAft>
            </a:pPr>
            <a:endParaRPr lang="en-US" dirty="0" smtClean="0"/>
          </a:p>
          <a:p>
            <a:endParaRPr lang="en-US" dirty="0"/>
          </a:p>
        </p:txBody>
      </p:sp>
      <p:sp>
        <p:nvSpPr>
          <p:cNvPr id="4" name="Slide Number Placeholder 3"/>
          <p:cNvSpPr>
            <a:spLocks noGrp="1"/>
          </p:cNvSpPr>
          <p:nvPr>
            <p:ph type="sldNum" sz="quarter" idx="10"/>
          </p:nvPr>
        </p:nvSpPr>
        <p:spPr/>
        <p:txBody>
          <a:bodyPr/>
          <a:lstStyle/>
          <a:p>
            <a:fld id="{FB047AEA-16E3-43FA-9F67-01FAB5F3C03D}" type="slidenum">
              <a:rPr lang="en-US" smtClean="0"/>
              <a:pPr/>
              <a:t>35</a:t>
            </a:fld>
            <a:endParaRPr lang="en-US"/>
          </a:p>
        </p:txBody>
      </p:sp>
    </p:spTree>
    <p:extLst>
      <p:ext uri="{BB962C8B-B14F-4D97-AF65-F5344CB8AC3E}">
        <p14:creationId xmlns:p14="http://schemas.microsoft.com/office/powerpoint/2010/main" val="39192387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Application software is </a:t>
            </a:r>
            <a:r>
              <a:rPr lang="en-US" dirty="0" smtClean="0">
                <a:ea typeface="Calibri"/>
                <a:cs typeface="Times New Roman"/>
              </a:rPr>
              <a:t>Designed to help users perform particular tasks, such as word processing, spreadsheets, or creative computer painting.</a:t>
            </a:r>
          </a:p>
          <a:p>
            <a:endParaRPr lang="en-US" dirty="0" smtClean="0">
              <a:ea typeface="Calibri"/>
              <a:cs typeface="Times New Roman"/>
            </a:endParaRPr>
          </a:p>
          <a:p>
            <a:r>
              <a:rPr lang="en-US" dirty="0" smtClean="0">
                <a:ea typeface="Calibri"/>
                <a:cs typeface="Times New Roman"/>
              </a:rPr>
              <a:t>Word, Excel, PowerPoint, and Paint are all examples of application software.  </a:t>
            </a:r>
          </a:p>
          <a:p>
            <a:endParaRPr lang="en-US" dirty="0" smtClean="0"/>
          </a:p>
          <a:p>
            <a:r>
              <a:rPr lang="en-US" dirty="0" smtClean="0"/>
              <a:t>Application software is sometimes referred to as software applications, applications, or programs.</a:t>
            </a:r>
          </a:p>
          <a:p>
            <a:endParaRPr lang="en-US" dirty="0" smtClean="0"/>
          </a:p>
          <a:p>
            <a:r>
              <a:rPr lang="en-US" dirty="0" smtClean="0"/>
              <a:t>Application software must either be purchased (as Microsoft Office Suite, which includes several software programs) or downloaded from the Internet (usually for free) and installed.</a:t>
            </a:r>
          </a:p>
          <a:p>
            <a:endParaRPr lang="en-US" dirty="0"/>
          </a:p>
        </p:txBody>
      </p:sp>
      <p:sp>
        <p:nvSpPr>
          <p:cNvPr id="4" name="Slide Number Placeholder 3"/>
          <p:cNvSpPr>
            <a:spLocks noGrp="1"/>
          </p:cNvSpPr>
          <p:nvPr>
            <p:ph type="sldNum" sz="quarter" idx="10"/>
          </p:nvPr>
        </p:nvSpPr>
        <p:spPr/>
        <p:txBody>
          <a:bodyPr/>
          <a:lstStyle/>
          <a:p>
            <a:fld id="{FB047AEA-16E3-43FA-9F67-01FAB5F3C03D}" type="slidenum">
              <a:rPr lang="en-US" smtClean="0"/>
              <a:pPr/>
              <a:t>36</a:t>
            </a:fld>
            <a:endParaRPr lang="en-US"/>
          </a:p>
        </p:txBody>
      </p:sp>
    </p:spTree>
    <p:extLst>
      <p:ext uri="{BB962C8B-B14F-4D97-AF65-F5344CB8AC3E}">
        <p14:creationId xmlns:p14="http://schemas.microsoft.com/office/powerpoint/2010/main" val="276042971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 – to recap the difference between operating system software and application software:</a:t>
            </a:r>
          </a:p>
          <a:p>
            <a:pPr>
              <a:buFont typeface="Arial" pitchFamily="34" charset="0"/>
              <a:buChar char="•"/>
            </a:pPr>
            <a:r>
              <a:rPr lang="en-US" dirty="0" smtClean="0"/>
              <a:t> Both are sets of instructions in the computer that allow it to operate</a:t>
            </a:r>
          </a:p>
          <a:p>
            <a:pPr>
              <a:buFont typeface="Arial" pitchFamily="34" charset="0"/>
              <a:buChar char="•"/>
            </a:pPr>
            <a:r>
              <a:rPr lang="en-US" dirty="0" smtClean="0"/>
              <a:t> OS software is broader and more general in scope – it creates the overall work environment on the computer and the interface between the computer and the user.</a:t>
            </a:r>
          </a:p>
          <a:p>
            <a:pPr>
              <a:buFont typeface="Arial" pitchFamily="34" charset="0"/>
              <a:buChar char="•"/>
            </a:pPr>
            <a:r>
              <a:rPr lang="en-US" dirty="0" smtClean="0"/>
              <a:t> Examples of OS software is Microsoft Windows.</a:t>
            </a:r>
          </a:p>
          <a:p>
            <a:pPr>
              <a:buFont typeface="Arial" pitchFamily="34" charset="0"/>
              <a:buChar char="•"/>
            </a:pPr>
            <a:r>
              <a:rPr lang="en-US" dirty="0" smtClean="0"/>
              <a:t> Application software if more specific in scope – each application creates the ability to perform specific tasks and create specific products.</a:t>
            </a:r>
          </a:p>
          <a:p>
            <a:pPr>
              <a:buFont typeface="Arial" pitchFamily="34" charset="0"/>
              <a:buChar char="•"/>
            </a:pPr>
            <a:r>
              <a:rPr lang="en-US" dirty="0" smtClean="0"/>
              <a:t> Example of application software is Word or Excel.</a:t>
            </a:r>
            <a:endParaRPr lang="en-US" dirty="0"/>
          </a:p>
        </p:txBody>
      </p:sp>
      <p:sp>
        <p:nvSpPr>
          <p:cNvPr id="4" name="Slide Number Placeholder 3"/>
          <p:cNvSpPr>
            <a:spLocks noGrp="1"/>
          </p:cNvSpPr>
          <p:nvPr>
            <p:ph type="sldNum" sz="quarter" idx="10"/>
          </p:nvPr>
        </p:nvSpPr>
        <p:spPr/>
        <p:txBody>
          <a:bodyPr/>
          <a:lstStyle/>
          <a:p>
            <a:fld id="{FB047AEA-16E3-43FA-9F67-01FAB5F3C03D}" type="slidenum">
              <a:rPr lang="en-US" smtClean="0"/>
              <a:pPr/>
              <a:t>37</a:t>
            </a:fld>
            <a:endParaRPr lang="en-US"/>
          </a:p>
        </p:txBody>
      </p:sp>
    </p:spTree>
    <p:extLst>
      <p:ext uri="{BB962C8B-B14F-4D97-AF65-F5344CB8AC3E}">
        <p14:creationId xmlns:p14="http://schemas.microsoft.com/office/powerpoint/2010/main" val="352567260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And – to recap the more general differences between the elements of the computer that we have reviewed in this module – </a:t>
            </a:r>
          </a:p>
          <a:p>
            <a:pPr>
              <a:buFont typeface="Arial" pitchFamily="34" charset="0"/>
              <a:buChar char="•"/>
            </a:pPr>
            <a:r>
              <a:rPr lang="en-US" b="1" dirty="0" smtClean="0"/>
              <a:t> Hardware </a:t>
            </a:r>
            <a:r>
              <a:rPr lang="en-US" dirty="0" smtClean="0"/>
              <a:t>constitutes the physical components of a computer.</a:t>
            </a:r>
          </a:p>
          <a:p>
            <a:pPr>
              <a:buFont typeface="Arial" pitchFamily="34" charset="0"/>
              <a:buChar char="•"/>
            </a:pPr>
            <a:r>
              <a:rPr lang="en-US" dirty="0" smtClean="0"/>
              <a:t> Significant internal hardware include the CPU, the hard drive, and RAM.</a:t>
            </a:r>
          </a:p>
          <a:p>
            <a:pPr>
              <a:buFont typeface="Arial" pitchFamily="34" charset="0"/>
              <a:buChar char="•"/>
            </a:pPr>
            <a:r>
              <a:rPr lang="en-US" dirty="0" smtClean="0"/>
              <a:t> External hardware, called peripherals, are also common in computer use.</a:t>
            </a:r>
          </a:p>
          <a:p>
            <a:pPr>
              <a:buFont typeface="Arial" pitchFamily="34" charset="0"/>
              <a:buChar char="•"/>
            </a:pPr>
            <a:r>
              <a:rPr lang="en-US" b="1" dirty="0" smtClean="0"/>
              <a:t> Software </a:t>
            </a:r>
            <a:r>
              <a:rPr lang="en-US" dirty="0" smtClean="0"/>
              <a:t>constitutes the set of instruction on a computer.</a:t>
            </a:r>
          </a:p>
          <a:p>
            <a:pPr>
              <a:buFont typeface="Arial" pitchFamily="34" charset="0"/>
              <a:buChar char="•"/>
            </a:pPr>
            <a:r>
              <a:rPr lang="en-US" dirty="0" smtClean="0"/>
              <a:t> There are two kinds of software – operating system software and application software.</a:t>
            </a:r>
          </a:p>
          <a:p>
            <a:pPr>
              <a:buFont typeface="Arial" pitchFamily="34" charset="0"/>
              <a:buChar char="•"/>
            </a:pPr>
            <a:r>
              <a:rPr lang="en-US" dirty="0" smtClean="0"/>
              <a:t> OS software creates the general interface environment.</a:t>
            </a:r>
          </a:p>
          <a:p>
            <a:pPr>
              <a:buFont typeface="Arial" pitchFamily="34" charset="0"/>
              <a:buChar char="•"/>
            </a:pPr>
            <a:r>
              <a:rPr lang="en-US" dirty="0" smtClean="0"/>
              <a:t> Application software creates the tools for specific tasks, or applications.</a:t>
            </a:r>
          </a:p>
          <a:p>
            <a:pPr>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fld id="{FB047AEA-16E3-43FA-9F67-01FAB5F3C03D}" type="slidenum">
              <a:rPr lang="en-US" smtClean="0"/>
              <a:pPr/>
              <a:t>38</a:t>
            </a:fld>
            <a:endParaRPr lang="en-US"/>
          </a:p>
        </p:txBody>
      </p:sp>
    </p:spTree>
    <p:extLst>
      <p:ext uri="{BB962C8B-B14F-4D97-AF65-F5344CB8AC3E}">
        <p14:creationId xmlns:p14="http://schemas.microsoft.com/office/powerpoint/2010/main" val="15722737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Here you see the relative size of each of these computers.  Because of their size, each of these computer styles is a better suited for different circumstances.   Not only are smaller size machines lighter and more portable, but smaller size equipment also has smaller components and thus more</a:t>
            </a:r>
            <a:r>
              <a:rPr lang="en-US" baseline="0" dirty="0" smtClean="0"/>
              <a:t> limited capacity.  </a:t>
            </a:r>
            <a:r>
              <a:rPr lang="en-US" dirty="0" smtClean="0"/>
              <a:t>In institutions such as offices, schools and libraries, where portability is not</a:t>
            </a:r>
            <a:r>
              <a:rPr lang="en-US" baseline="0" dirty="0" smtClean="0"/>
              <a:t> required</a:t>
            </a:r>
            <a:r>
              <a:rPr lang="en-US" dirty="0" smtClean="0"/>
              <a:t>, desktop models are most common.  They also have the best</a:t>
            </a:r>
            <a:r>
              <a:rPr lang="en-US" baseline="0" dirty="0" smtClean="0"/>
              <a:t> </a:t>
            </a:r>
            <a:r>
              <a:rPr lang="en-US" dirty="0" smtClean="0"/>
              <a:t>capacities (we’ll discuss this more later).</a:t>
            </a:r>
            <a:r>
              <a:rPr lang="en-US" baseline="0" dirty="0" smtClean="0"/>
              <a:t>  </a:t>
            </a:r>
            <a:r>
              <a:rPr lang="en-US" dirty="0" smtClean="0"/>
              <a:t>For individuals, especially those requiring or  preferring some mobility of their machine, laptops are becoming increasingly popular.  And for busy professionals who need to have their email, calendars, and  files available for access while they are on the go, tablet</a:t>
            </a:r>
            <a:r>
              <a:rPr lang="en-US" baseline="0" dirty="0" smtClean="0"/>
              <a:t> computers and smartphones </a:t>
            </a:r>
            <a:r>
              <a:rPr lang="en-US" dirty="0" smtClean="0"/>
              <a:t>are almost a necessity.</a:t>
            </a:r>
            <a:endParaRPr lang="en-US" dirty="0"/>
          </a:p>
        </p:txBody>
      </p:sp>
      <p:sp>
        <p:nvSpPr>
          <p:cNvPr id="4" name="Slide Number Placeholder 3"/>
          <p:cNvSpPr>
            <a:spLocks noGrp="1"/>
          </p:cNvSpPr>
          <p:nvPr>
            <p:ph type="sldNum" sz="quarter" idx="10"/>
          </p:nvPr>
        </p:nvSpPr>
        <p:spPr/>
        <p:txBody>
          <a:bodyPr/>
          <a:lstStyle/>
          <a:p>
            <a:fld id="{B79BB1BF-6813-4DF4-A7AC-C3501A689B32}" type="slidenum">
              <a:rPr lang="en-US" smtClean="0"/>
              <a:pPr/>
              <a:t>5</a:t>
            </a:fld>
            <a:endParaRPr lang="en-US" dirty="0"/>
          </a:p>
        </p:txBody>
      </p:sp>
    </p:spTree>
    <p:extLst>
      <p:ext uri="{BB962C8B-B14F-4D97-AF65-F5344CB8AC3E}">
        <p14:creationId xmlns:p14="http://schemas.microsoft.com/office/powerpoint/2010/main" val="18100173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Let’s take a moment to look at each of these four</a:t>
            </a:r>
            <a:r>
              <a:rPr lang="en-US" baseline="0" dirty="0" smtClean="0"/>
              <a:t> </a:t>
            </a:r>
            <a:r>
              <a:rPr lang="en-US" dirty="0" smtClean="0"/>
              <a:t>styles of computer a bit more closely and understand their capacities and limits.</a:t>
            </a:r>
          </a:p>
          <a:p>
            <a:r>
              <a:rPr lang="en-US" dirty="0" smtClean="0"/>
              <a:t>Desktops are generally the most luxurious of the personal computer.  They tend to have larger screens (you can</a:t>
            </a:r>
            <a:r>
              <a:rPr lang="en-US" baseline="0" dirty="0" smtClean="0"/>
              <a:t> purchase ones that are substantially larger) </a:t>
            </a:r>
            <a:r>
              <a:rPr lang="en-US" dirty="0" smtClean="0"/>
              <a:t>and a larger storage capacity than other models.</a:t>
            </a:r>
          </a:p>
          <a:p>
            <a:r>
              <a:rPr lang="en-US" dirty="0" smtClean="0"/>
              <a:t>The case of the computer, that houses the processing unit, is call a </a:t>
            </a:r>
            <a:r>
              <a:rPr lang="en-US" b="1" dirty="0" smtClean="0"/>
              <a:t>tower i</a:t>
            </a:r>
            <a:r>
              <a:rPr lang="en-US" dirty="0" smtClean="0"/>
              <a:t>f it is upright or the system unit.</a:t>
            </a:r>
          </a:p>
          <a:p>
            <a:r>
              <a:rPr lang="en-US" dirty="0" smtClean="0"/>
              <a:t>The screen is referred to as a </a:t>
            </a:r>
            <a:r>
              <a:rPr lang="en-US" b="1" dirty="0" smtClean="0"/>
              <a:t>monitor.  </a:t>
            </a:r>
            <a:r>
              <a:rPr lang="en-US" dirty="0" smtClean="0"/>
              <a:t>It is separate from the system unit.</a:t>
            </a:r>
          </a:p>
          <a:p>
            <a:r>
              <a:rPr lang="en-US" dirty="0" smtClean="0"/>
              <a:t>The </a:t>
            </a:r>
            <a:r>
              <a:rPr lang="en-US" b="1" dirty="0" smtClean="0"/>
              <a:t>Keyboard</a:t>
            </a:r>
            <a:r>
              <a:rPr lang="en-US" dirty="0" smtClean="0"/>
              <a:t> is like a typewriter keyboard and is used to type commands and create documents.</a:t>
            </a:r>
          </a:p>
          <a:p>
            <a:r>
              <a:rPr lang="en-US" dirty="0" smtClean="0"/>
              <a:t>The </a:t>
            </a:r>
            <a:r>
              <a:rPr lang="en-US" b="1" dirty="0" smtClean="0"/>
              <a:t>mouse </a:t>
            </a:r>
            <a:r>
              <a:rPr lang="en-US" dirty="0" smtClean="0"/>
              <a:t>is an external device used, together with the keyboard, to navigate the screen, select information, and initiate actions and commands.</a:t>
            </a:r>
            <a:endParaRPr lang="en-US" dirty="0"/>
          </a:p>
        </p:txBody>
      </p:sp>
      <p:sp>
        <p:nvSpPr>
          <p:cNvPr id="4" name="Slide Number Placeholder 3"/>
          <p:cNvSpPr>
            <a:spLocks noGrp="1"/>
          </p:cNvSpPr>
          <p:nvPr>
            <p:ph type="sldNum" sz="quarter" idx="10"/>
          </p:nvPr>
        </p:nvSpPr>
        <p:spPr/>
        <p:txBody>
          <a:bodyPr/>
          <a:lstStyle/>
          <a:p>
            <a:fld id="{FB047AEA-16E3-43FA-9F67-01FAB5F3C03D}" type="slidenum">
              <a:rPr lang="en-US" smtClean="0"/>
              <a:pPr/>
              <a:t>6</a:t>
            </a:fld>
            <a:endParaRPr lang="en-US"/>
          </a:p>
        </p:txBody>
      </p:sp>
    </p:spTree>
    <p:extLst>
      <p:ext uri="{BB962C8B-B14F-4D97-AF65-F5344CB8AC3E}">
        <p14:creationId xmlns:p14="http://schemas.microsoft.com/office/powerpoint/2010/main" val="34799206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laptop is like a smaller, self-contained version of a desktop.  All the features that we saw on the desktop – monitor, keyboard, mouse, system unit – are built into a single unit in a laptop. </a:t>
            </a:r>
            <a:r>
              <a:rPr lang="en-US" dirty="0"/>
              <a:t> </a:t>
            </a:r>
            <a:r>
              <a:rPr lang="en-US" dirty="0" smtClean="0"/>
              <a:t> The screen and keyboard are often a bit smaller than those of a desktop and the mouse is a “touchpad” with two clicker keys.</a:t>
            </a:r>
          </a:p>
          <a:p>
            <a:r>
              <a:rPr lang="en-US" dirty="0" smtClean="0"/>
              <a:t>There are smaller versions of this kind of computer called netbooks.  Netbooks have limited storage</a:t>
            </a:r>
            <a:r>
              <a:rPr lang="en-US" baseline="0" dirty="0" smtClean="0"/>
              <a:t> and internet capacity, but are good for taking notes in class and checking email.</a:t>
            </a:r>
            <a:endParaRPr lang="en-US" dirty="0" smtClean="0"/>
          </a:p>
          <a:p>
            <a:r>
              <a:rPr lang="en-US" dirty="0" smtClean="0"/>
              <a:t>There are also newer versions of laptops called tablet style computers that have a keyboard built in as part of the screen, and are thus in the shape of a single tablet rather than that of a laptop in which keyboard and screen are hinged together.  This type of screen, that contains a keyboard and other command keys, is called a </a:t>
            </a:r>
            <a:r>
              <a:rPr lang="en-US" dirty="0" err="1" smtClean="0"/>
              <a:t>touchscreen</a:t>
            </a:r>
            <a:r>
              <a:rPr lang="en-US" dirty="0" smtClean="0"/>
              <a:t>.</a:t>
            </a:r>
          </a:p>
          <a:p>
            <a:endParaRPr lang="en-US" dirty="0"/>
          </a:p>
        </p:txBody>
      </p:sp>
      <p:sp>
        <p:nvSpPr>
          <p:cNvPr id="4" name="Slide Number Placeholder 3"/>
          <p:cNvSpPr>
            <a:spLocks noGrp="1"/>
          </p:cNvSpPr>
          <p:nvPr>
            <p:ph type="sldNum" sz="quarter" idx="10"/>
          </p:nvPr>
        </p:nvSpPr>
        <p:spPr/>
        <p:txBody>
          <a:bodyPr/>
          <a:lstStyle/>
          <a:p>
            <a:fld id="{FB047AEA-16E3-43FA-9F67-01FAB5F3C03D}" type="slidenum">
              <a:rPr lang="en-US" smtClean="0"/>
              <a:pPr/>
              <a:t>7</a:t>
            </a:fld>
            <a:endParaRPr lang="en-US"/>
          </a:p>
        </p:txBody>
      </p:sp>
    </p:spTree>
    <p:extLst>
      <p:ext uri="{BB962C8B-B14F-4D97-AF65-F5344CB8AC3E}">
        <p14:creationId xmlns:p14="http://schemas.microsoft.com/office/powerpoint/2010/main" val="34579327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a:t>
            </a:r>
            <a:r>
              <a:rPr lang="en-US" baseline="0" dirty="0" smtClean="0"/>
              <a:t> newest style of computer is the </a:t>
            </a:r>
            <a:r>
              <a:rPr lang="en-US" dirty="0" smtClean="0"/>
              <a:t>tablet style computer.  These</a:t>
            </a:r>
            <a:r>
              <a:rPr lang="en-US" baseline="0" dirty="0" smtClean="0"/>
              <a:t> </a:t>
            </a:r>
            <a:r>
              <a:rPr lang="en-US" dirty="0" smtClean="0"/>
              <a:t>have a keyboard built in as part of the screen, and are thus in the shape of a single tablet rather than that of a laptop in which keyboard and screen are hinged together.  You use the keyboard by touching the screen, hence the term “touchscreen”.</a:t>
            </a:r>
            <a:r>
              <a:rPr lang="en-US" baseline="0" dirty="0" smtClean="0"/>
              <a:t>   Instead of a touchpad or mouse, you navigate the screen by using your hands on the screen to touch buttons and links, turn pages, and scroll down and across pages.  </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 tablet</a:t>
            </a:r>
            <a:r>
              <a:rPr lang="en-US" baseline="0" dirty="0" smtClean="0"/>
              <a:t> c</a:t>
            </a:r>
            <a:r>
              <a:rPr lang="en-US" dirty="0" smtClean="0"/>
              <a:t>an be used as computer, book reader, gaming device, and music and video player.  The increasing development of these machines</a:t>
            </a:r>
            <a:r>
              <a:rPr lang="en-US" baseline="0" dirty="0" smtClean="0"/>
              <a:t> and ever shrinking size of components has allowed tablet capacity to grow while still maintaining an elegant and sleek profile.</a:t>
            </a:r>
            <a:endParaRPr lang="en-US" dirty="0" smtClean="0"/>
          </a:p>
          <a:p>
            <a:endParaRPr lang="en-US" dirty="0"/>
          </a:p>
        </p:txBody>
      </p:sp>
      <p:sp>
        <p:nvSpPr>
          <p:cNvPr id="4" name="Slide Number Placeholder 3"/>
          <p:cNvSpPr>
            <a:spLocks noGrp="1"/>
          </p:cNvSpPr>
          <p:nvPr>
            <p:ph type="sldNum" sz="quarter" idx="10"/>
          </p:nvPr>
        </p:nvSpPr>
        <p:spPr/>
        <p:txBody>
          <a:bodyPr/>
          <a:lstStyle/>
          <a:p>
            <a:fld id="{FB047AEA-16E3-43FA-9F67-01FAB5F3C03D}" type="slidenum">
              <a:rPr lang="en-US" smtClean="0"/>
              <a:pPr/>
              <a:t>8</a:t>
            </a:fld>
            <a:endParaRPr lang="en-US"/>
          </a:p>
        </p:txBody>
      </p:sp>
    </p:spTree>
    <p:extLst>
      <p:ext uri="{BB962C8B-B14F-4D97-AF65-F5344CB8AC3E}">
        <p14:creationId xmlns:p14="http://schemas.microsoft.com/office/powerpoint/2010/main" val="42775929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Smartphone, such as the Blackberry, Droid, and iPhone, have increasing capacities as much</a:t>
            </a:r>
            <a:r>
              <a:rPr lang="en-US" baseline="0" dirty="0" smtClean="0"/>
              <a:t> more than phones, especially the “second generation” devices</a:t>
            </a:r>
            <a:r>
              <a:rPr lang="en-US" dirty="0" smtClean="0"/>
              <a:t>.  These telephones that provide additional features such as calendars, music access, a variety of application tools called apps, and allow you Internet connectivity that enables you to receive email or search the web.  In some cases, smartphones</a:t>
            </a:r>
            <a:r>
              <a:rPr lang="en-US" baseline="0" dirty="0" smtClean="0"/>
              <a:t> can be used as the key receiver for Internet signal and allow you to hook up a monitor and keyboard for increased functionality.</a:t>
            </a:r>
            <a:endParaRPr lang="en-US" dirty="0"/>
          </a:p>
        </p:txBody>
      </p:sp>
      <p:sp>
        <p:nvSpPr>
          <p:cNvPr id="4" name="Slide Number Placeholder 3"/>
          <p:cNvSpPr>
            <a:spLocks noGrp="1"/>
          </p:cNvSpPr>
          <p:nvPr>
            <p:ph type="sldNum" sz="quarter" idx="10"/>
          </p:nvPr>
        </p:nvSpPr>
        <p:spPr/>
        <p:txBody>
          <a:bodyPr/>
          <a:lstStyle/>
          <a:p>
            <a:fld id="{FB047AEA-16E3-43FA-9F67-01FAB5F3C03D}" type="slidenum">
              <a:rPr lang="en-US" smtClean="0"/>
              <a:pPr/>
              <a:t>9</a:t>
            </a:fld>
            <a:endParaRPr lang="en-US"/>
          </a:p>
        </p:txBody>
      </p:sp>
    </p:spTree>
    <p:extLst>
      <p:ext uri="{BB962C8B-B14F-4D97-AF65-F5344CB8AC3E}">
        <p14:creationId xmlns:p14="http://schemas.microsoft.com/office/powerpoint/2010/main" val="10086462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Now that we’ve looked a bit at the most common types of personal computers, let’s consider the key components of the computer.</a:t>
            </a:r>
          </a:p>
          <a:p>
            <a:endParaRPr lang="en-US" dirty="0"/>
          </a:p>
        </p:txBody>
      </p:sp>
      <p:sp>
        <p:nvSpPr>
          <p:cNvPr id="4" name="Slide Number Placeholder 3"/>
          <p:cNvSpPr>
            <a:spLocks noGrp="1"/>
          </p:cNvSpPr>
          <p:nvPr>
            <p:ph type="sldNum" sz="quarter" idx="10"/>
          </p:nvPr>
        </p:nvSpPr>
        <p:spPr/>
        <p:txBody>
          <a:bodyPr/>
          <a:lstStyle/>
          <a:p>
            <a:fld id="{FB047AEA-16E3-43FA-9F67-01FAB5F3C03D}" type="slidenum">
              <a:rPr lang="en-US" smtClean="0"/>
              <a:pPr/>
              <a:t>10</a:t>
            </a:fld>
            <a:endParaRPr lang="en-US"/>
          </a:p>
        </p:txBody>
      </p:sp>
    </p:spTree>
    <p:extLst>
      <p:ext uri="{BB962C8B-B14F-4D97-AF65-F5344CB8AC3E}">
        <p14:creationId xmlns:p14="http://schemas.microsoft.com/office/powerpoint/2010/main" val="24914199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nchor="b">
            <a:noAutofit/>
          </a:bodyPr>
          <a:lstStyle>
            <a:lvl1pPr>
              <a:lnSpc>
                <a:spcPct val="100000"/>
              </a:lnSpc>
              <a:defRPr sz="8000"/>
            </a:lvl1pPr>
          </a:lstStyle>
          <a:p>
            <a:r>
              <a:rPr lang="en-US" smtClean="0"/>
              <a:t>Click to edit Master title style</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8" name="Slide Number Placeholder 7"/>
          <p:cNvSpPr>
            <a:spLocks noGrp="1"/>
          </p:cNvSpPr>
          <p:nvPr>
            <p:ph type="sldNum" sz="quarter" idx="11"/>
          </p:nvPr>
        </p:nvSpPr>
        <p:spPr/>
        <p:txBody>
          <a:bodyPr/>
          <a:lstStyle/>
          <a:p>
            <a:fld id="{0A758D84-D059-4916-B6F7-486BE03E5109}"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10"/>
          </p:nvPr>
        </p:nvSpPr>
        <p:spPr>
          <a:xfrm>
            <a:off x="6363347" y="6356350"/>
            <a:ext cx="2085975" cy="365125"/>
          </a:xfrm>
          <a:prstGeom prst="rect">
            <a:avLst/>
          </a:prstGeom>
        </p:spPr>
        <p:txBody>
          <a:bodyPr/>
          <a:lstStyle/>
          <a:p>
            <a:pPr eaLnBrk="1" latinLnBrk="0" hangingPunct="1"/>
            <a:fld id="{C699CB88-5E1A-4FAC-892A-60949ACB1F6F}" type="datetimeFigureOut">
              <a:rPr lang="en-US" smtClean="0"/>
              <a:pPr eaLnBrk="1" latinLnBrk="0" hangingPunct="1"/>
              <a:t>6/3/2019</a:t>
            </a:fld>
            <a:endParaRPr lang="en-US"/>
          </a:p>
        </p:txBody>
      </p:sp>
      <p:sp>
        <p:nvSpPr>
          <p:cNvPr id="6" name="Slide Number Placeholder 5"/>
          <p:cNvSpPr>
            <a:spLocks noGrp="1"/>
          </p:cNvSpPr>
          <p:nvPr>
            <p:ph type="sldNum" sz="quarter" idx="12"/>
          </p:nvPr>
        </p:nvSpPr>
        <p:spPr/>
        <p:txBody>
          <a:bodyPr/>
          <a:lstStyle/>
          <a:p>
            <a:fld id="{0A758D84-D059-4916-B6F7-486BE03E5109}"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Date Placeholder 4"/>
          <p:cNvSpPr>
            <a:spLocks noGrp="1"/>
          </p:cNvSpPr>
          <p:nvPr>
            <p:ph type="dt" sz="half" idx="10"/>
          </p:nvPr>
        </p:nvSpPr>
        <p:spPr>
          <a:xfrm>
            <a:off x="6363347" y="6356350"/>
            <a:ext cx="2085975" cy="365125"/>
          </a:xfrm>
          <a:prstGeom prst="rect">
            <a:avLst/>
          </a:prstGeom>
        </p:spPr>
        <p:txBody>
          <a:bodyPr/>
          <a:lstStyle/>
          <a:p>
            <a:pPr eaLnBrk="1" latinLnBrk="0" hangingPunct="1"/>
            <a:fld id="{C699CB88-5E1A-4FAC-892A-60949ACB1F6F}" type="datetimeFigureOut">
              <a:rPr lang="en-US" smtClean="0"/>
              <a:pPr eaLnBrk="1" latinLnBrk="0" hangingPunct="1"/>
              <a:t>6/3/2019</a:t>
            </a:fld>
            <a:endParaRPr lang="en-US"/>
          </a:p>
        </p:txBody>
      </p:sp>
      <p:sp>
        <p:nvSpPr>
          <p:cNvPr id="7" name="Slide Number Placeholder 6"/>
          <p:cNvSpPr>
            <a:spLocks noGrp="1"/>
          </p:cNvSpPr>
          <p:nvPr>
            <p:ph type="sldNum" sz="quarter" idx="12"/>
          </p:nvPr>
        </p:nvSpPr>
        <p:spPr/>
        <p:txBody>
          <a:bodyPr/>
          <a:lstStyle/>
          <a:p>
            <a:fld id="{0A758D84-D059-4916-B6F7-486BE03E5109}" type="slidenum">
              <a:rPr lang="en-US" smtClean="0"/>
              <a:pPr/>
              <a:t>‹#›</a:t>
            </a:fld>
            <a:endParaRPr lang="en-US"/>
          </a:p>
        </p:txBody>
      </p:sp>
      <p:sp>
        <p:nvSpPr>
          <p:cNvPr id="9" name="Content Placeholder 8"/>
          <p:cNvSpPr>
            <a:spLocks noGrp="1"/>
          </p:cNvSpPr>
          <p:nvPr>
            <p:ph sz="quarter" idx="13"/>
          </p:nvPr>
        </p:nvSpPr>
        <p:spPr>
          <a:xfrm>
            <a:off x="365760" y="1600200"/>
            <a:ext cx="4041648" cy="452628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a:xfrm>
            <a:off x="6363347" y="6356350"/>
            <a:ext cx="2085975" cy="365125"/>
          </a:xfrm>
          <a:prstGeom prst="rect">
            <a:avLst/>
          </a:prstGeom>
        </p:spPr>
        <p:txBody>
          <a:bodyPr/>
          <a:lstStyle/>
          <a:p>
            <a:pPr eaLnBrk="1" latinLnBrk="0" hangingPunct="1"/>
            <a:fld id="{C699CB88-5E1A-4FAC-892A-60949ACB1F6F}" type="datetimeFigureOut">
              <a:rPr lang="en-US" smtClean="0"/>
              <a:pPr eaLnBrk="1" latinLnBrk="0" hangingPunct="1"/>
              <a:t>6/3/2019</a:t>
            </a:fld>
            <a:endParaRPr lang="en-US"/>
          </a:p>
        </p:txBody>
      </p:sp>
      <p:sp>
        <p:nvSpPr>
          <p:cNvPr id="9" name="Slide Number Placeholder 8"/>
          <p:cNvSpPr>
            <a:spLocks noGrp="1"/>
          </p:cNvSpPr>
          <p:nvPr>
            <p:ph type="sldNum" sz="quarter" idx="12"/>
          </p:nvPr>
        </p:nvSpPr>
        <p:spPr/>
        <p:txBody>
          <a:bodyPr/>
          <a:lstStyle/>
          <a:p>
            <a:fld id="{0A758D84-D059-4916-B6F7-486BE03E5109}" type="slidenum">
              <a:rPr lang="en-US" smtClean="0"/>
              <a:pPr/>
              <a:t>‹#›</a:t>
            </a:fld>
            <a:endParaRPr lang="en-US"/>
          </a:p>
        </p:txBody>
      </p:sp>
      <p:sp>
        <p:nvSpPr>
          <p:cNvPr id="11" name="Content Placeholder 10"/>
          <p:cNvSpPr>
            <a:spLocks noGrp="1"/>
          </p:cNvSpPr>
          <p:nvPr>
            <p:ph sz="quarter" idx="13"/>
          </p:nvPr>
        </p:nvSpPr>
        <p:spPr>
          <a:xfrm>
            <a:off x="457200" y="2212848"/>
            <a:ext cx="4041648" cy="391363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A758D84-D059-4916-B6F7-486BE03E5109}"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6B260CED-9C6E-43B5-954F-7085C7CBEF98}"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2_Custom Layout">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6B260CED-9C6E-43B5-954F-7085C7CBEF98}"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E803984-4D73-44ED-B426-177BAD6D947B}" type="datetimeFigureOut">
              <a:rPr lang="en-US" smtClean="0">
                <a:solidFill>
                  <a:srgbClr val="2F2B20">
                    <a:tint val="75000"/>
                  </a:srgbClr>
                </a:solidFill>
              </a:rPr>
              <a:pPr/>
              <a:t>6/3/2019</a:t>
            </a:fld>
            <a:endParaRPr lang="en-US">
              <a:solidFill>
                <a:srgbClr val="2F2B20">
                  <a:tint val="75000"/>
                </a:srgbClr>
              </a:solidFill>
            </a:endParaRPr>
          </a:p>
        </p:txBody>
      </p:sp>
      <p:sp>
        <p:nvSpPr>
          <p:cNvPr id="5" name="Footer Placeholder 4"/>
          <p:cNvSpPr>
            <a:spLocks noGrp="1"/>
          </p:cNvSpPr>
          <p:nvPr>
            <p:ph type="ftr" sz="quarter" idx="11"/>
          </p:nvPr>
        </p:nvSpPr>
        <p:spPr/>
        <p:txBody>
          <a:bodyPr/>
          <a:lstStyle/>
          <a:p>
            <a:endParaRPr lang="en-US">
              <a:solidFill>
                <a:srgbClr val="2F2B20">
                  <a:tint val="75000"/>
                </a:srgbClr>
              </a:solidFill>
            </a:endParaRPr>
          </a:p>
        </p:txBody>
      </p:sp>
      <p:sp>
        <p:nvSpPr>
          <p:cNvPr id="6" name="Slide Number Placeholder 5"/>
          <p:cNvSpPr>
            <a:spLocks noGrp="1"/>
          </p:cNvSpPr>
          <p:nvPr>
            <p:ph type="sldNum" sz="quarter" idx="12"/>
          </p:nvPr>
        </p:nvSpPr>
        <p:spPr/>
        <p:txBody>
          <a:bodyPr/>
          <a:lstStyle/>
          <a:p>
            <a:fld id="{E87905AF-044D-48CC-86DA-F427631B7241}" type="slidenum">
              <a:rPr lang="en-US" smtClean="0">
                <a:solidFill>
                  <a:srgbClr val="2F2B20">
                    <a:tint val="75000"/>
                  </a:srgbClr>
                </a:solidFill>
              </a:rPr>
              <a:pPr/>
              <a:t>‹#›</a:t>
            </a:fld>
            <a:endParaRPr lang="en-US">
              <a:solidFill>
                <a:srgbClr val="2F2B20">
                  <a:tint val="75000"/>
                </a:srgbClr>
              </a:solidFill>
            </a:endParaRPr>
          </a:p>
        </p:txBody>
      </p:sp>
    </p:spTree>
    <p:extLst>
      <p:ext uri="{BB962C8B-B14F-4D97-AF65-F5344CB8AC3E}">
        <p14:creationId xmlns:p14="http://schemas.microsoft.com/office/powerpoint/2010/main" val="19092997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E803984-4D73-44ED-B426-177BAD6D947B}" type="datetimeFigureOut">
              <a:rPr lang="en-US" smtClean="0">
                <a:solidFill>
                  <a:srgbClr val="2F2B20">
                    <a:tint val="75000"/>
                  </a:srgbClr>
                </a:solidFill>
              </a:rPr>
              <a:pPr/>
              <a:t>6/3/2019</a:t>
            </a:fld>
            <a:endParaRPr lang="en-US">
              <a:solidFill>
                <a:srgbClr val="2F2B20">
                  <a:tint val="75000"/>
                </a:srgbClr>
              </a:solidFill>
            </a:endParaRPr>
          </a:p>
        </p:txBody>
      </p:sp>
      <p:sp>
        <p:nvSpPr>
          <p:cNvPr id="5" name="Footer Placeholder 4"/>
          <p:cNvSpPr>
            <a:spLocks noGrp="1"/>
          </p:cNvSpPr>
          <p:nvPr>
            <p:ph type="ftr" sz="quarter" idx="11"/>
          </p:nvPr>
        </p:nvSpPr>
        <p:spPr/>
        <p:txBody>
          <a:bodyPr/>
          <a:lstStyle/>
          <a:p>
            <a:endParaRPr lang="en-US">
              <a:solidFill>
                <a:srgbClr val="2F2B20">
                  <a:tint val="75000"/>
                </a:srgbClr>
              </a:solidFill>
            </a:endParaRPr>
          </a:p>
        </p:txBody>
      </p:sp>
      <p:sp>
        <p:nvSpPr>
          <p:cNvPr id="6" name="Slide Number Placeholder 5"/>
          <p:cNvSpPr>
            <a:spLocks noGrp="1"/>
          </p:cNvSpPr>
          <p:nvPr>
            <p:ph type="sldNum" sz="quarter" idx="12"/>
          </p:nvPr>
        </p:nvSpPr>
        <p:spPr/>
        <p:txBody>
          <a:bodyPr/>
          <a:lstStyle/>
          <a:p>
            <a:fld id="{E87905AF-044D-48CC-86DA-F427631B7241}" type="slidenum">
              <a:rPr lang="en-US" smtClean="0">
                <a:solidFill>
                  <a:srgbClr val="2F2B20">
                    <a:tint val="75000"/>
                  </a:srgbClr>
                </a:solidFill>
              </a:rPr>
              <a:pPr/>
              <a:t>‹#›</a:t>
            </a:fld>
            <a:endParaRPr lang="en-US">
              <a:solidFill>
                <a:srgbClr val="2F2B20">
                  <a:tint val="75000"/>
                </a:srgbClr>
              </a:solidFill>
            </a:endParaRPr>
          </a:p>
        </p:txBody>
      </p:sp>
    </p:spTree>
    <p:extLst>
      <p:ext uri="{BB962C8B-B14F-4D97-AF65-F5344CB8AC3E}">
        <p14:creationId xmlns:p14="http://schemas.microsoft.com/office/powerpoint/2010/main" val="6046319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9.xml"/><Relationship Id="rId1"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accent3">
            <a:lumMod val="60000"/>
            <a:lumOff val="40000"/>
            <a:alpha val="8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Slide Number Placeholder 5"/>
          <p:cNvSpPr>
            <a:spLocks noGrp="1"/>
          </p:cNvSpPr>
          <p:nvPr>
            <p:ph type="sldNum" sz="quarter" idx="4"/>
          </p:nvPr>
        </p:nvSpPr>
        <p:spPr>
          <a:xfrm>
            <a:off x="8543278" y="6356350"/>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fld id="{0A758D84-D059-4916-B6F7-486BE03E5109}" type="slidenum">
              <a:rPr lang="en-US" smtClean="0"/>
              <a:pPr/>
              <a:t>‹#›</a:t>
            </a:fld>
            <a:endParaRPr lang="en-US"/>
          </a:p>
        </p:txBody>
      </p:sp>
      <p:sp>
        <p:nvSpPr>
          <p:cNvPr id="4" name="TextBox 3"/>
          <p:cNvSpPr txBox="1"/>
          <p:nvPr userDrawn="1"/>
        </p:nvSpPr>
        <p:spPr>
          <a:xfrm>
            <a:off x="1453358" y="6245423"/>
            <a:ext cx="6237285"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srgbClr val="A9A57C">
                    <a:lumMod val="50000"/>
                  </a:srgbClr>
                </a:solidFill>
                <a:effectLst/>
                <a:uLnTx/>
                <a:uFillTx/>
                <a:latin typeface="Franklin Gothic Medium" pitchFamily="34" charset="0"/>
                <a:ea typeface="+mn-ea"/>
                <a:cs typeface="Levenim MT" pitchFamily="2" charset="-79"/>
              </a:rPr>
              <a:t>New Mexico Broadband Program in partnership with  </a:t>
            </a:r>
            <a:r>
              <a:rPr kumimoji="0" lang="en-US" sz="1400" b="0" i="1" u="none" strike="noStrike" kern="1200" cap="none" spc="0" normalizeH="0" baseline="0" noProof="0" dirty="0" smtClean="0">
                <a:ln>
                  <a:noFill/>
                </a:ln>
                <a:solidFill>
                  <a:srgbClr val="A9A57C">
                    <a:lumMod val="50000"/>
                  </a:srgbClr>
                </a:solidFill>
                <a:effectLst/>
                <a:uLnTx/>
                <a:uFillTx/>
                <a:latin typeface="Franklin Gothic Medium" pitchFamily="34" charset="0"/>
                <a:ea typeface="+mn-ea"/>
                <a:cs typeface="Levenim MT" pitchFamily="2" charset="-79"/>
              </a:rPr>
              <a:t>Fast Forward New Mexico</a:t>
            </a:r>
            <a:endParaRPr kumimoji="0" lang="en-US" sz="1400" b="0" i="1" u="none" strike="noStrike" kern="1200" cap="none" spc="0" normalizeH="0" baseline="0" noProof="0" dirty="0">
              <a:ln>
                <a:noFill/>
              </a:ln>
              <a:solidFill>
                <a:srgbClr val="A9A57C">
                  <a:lumMod val="50000"/>
                </a:srgbClr>
              </a:solidFill>
              <a:effectLst/>
              <a:uLnTx/>
              <a:uFillTx/>
              <a:latin typeface="Franklin Gothic Medium" pitchFamily="34" charset="0"/>
              <a:ea typeface="+mn-ea"/>
              <a:cs typeface="Levenim MT" pitchFamily="2" charset="-79"/>
            </a:endParaRPr>
          </a:p>
        </p:txBody>
      </p:sp>
    </p:spTree>
  </p:cSld>
  <p:clrMap bg1="lt1" tx1="dk1" bg2="lt2" tx2="dk2" accent1="accent1" accent2="accent2" accent3="accent3" accent4="accent4" accent5="accent5" accent6="accent6" hlink="hlink" folHlink="folHlink"/>
  <p:sldLayoutIdLst>
    <p:sldLayoutId id="2147484058" r:id="rId1"/>
    <p:sldLayoutId id="2147484059" r:id="rId2"/>
    <p:sldLayoutId id="2147484061" r:id="rId3"/>
    <p:sldLayoutId id="2147484062" r:id="rId4"/>
    <p:sldLayoutId id="2147484064" r:id="rId5"/>
    <p:sldLayoutId id="2147484069" r:id="rId6"/>
    <p:sldLayoutId id="2147484070" r:id="rId7"/>
  </p:sldLayoutIdLst>
  <p:hf hdr="0" dt="0"/>
  <p:txStyles>
    <p:titleStyle>
      <a:lvl1pPr algn="ctr" defTabSz="914400" rtl="0" eaLnBrk="1" latinLnBrk="0" hangingPunct="1">
        <a:lnSpc>
          <a:spcPts val="5800"/>
        </a:lnSpc>
        <a:spcBef>
          <a:spcPct val="0"/>
        </a:spcBef>
        <a:buNone/>
        <a:defRPr sz="3600" kern="1200">
          <a:solidFill>
            <a:schemeClr val="accent2">
              <a:lumMod val="50000"/>
            </a:schemeClr>
          </a:solidFill>
          <a:effectLst/>
          <a:latin typeface="Franklin Gothic Medium" pitchFamily="34" charset="0"/>
          <a:ea typeface="+mj-ea"/>
          <a:cs typeface="+mj-cs"/>
        </a:defRPr>
      </a:lvl1pPr>
    </p:titleStyle>
    <p:bodyStyle>
      <a:lvl1pPr marL="342900" indent="-342900" algn="l" defTabSz="914400" rtl="0" eaLnBrk="1" latinLnBrk="0" hangingPunct="1">
        <a:spcBef>
          <a:spcPct val="20000"/>
        </a:spcBef>
        <a:buFont typeface="Arial" pitchFamily="34" charset="0"/>
        <a:buChar char="•"/>
        <a:defRPr sz="2000" kern="1200">
          <a:solidFill>
            <a:schemeClr val="accent1">
              <a:lumMod val="50000"/>
            </a:schemeClr>
          </a:solidFill>
          <a:latin typeface="Franklin Gothic Medium" pitchFamily="34" charset="0"/>
          <a:ea typeface="+mn-ea"/>
          <a:cs typeface="+mn-cs"/>
        </a:defRPr>
      </a:lvl1pPr>
      <a:lvl2pPr marL="742950" indent="-285750" algn="l" defTabSz="914400" rtl="0" eaLnBrk="1" latinLnBrk="0" hangingPunct="1">
        <a:spcBef>
          <a:spcPct val="20000"/>
        </a:spcBef>
        <a:buFont typeface="Courier New" pitchFamily="49" charset="0"/>
        <a:buChar char="o"/>
        <a:defRPr sz="2000" kern="1200">
          <a:solidFill>
            <a:schemeClr val="accent1">
              <a:lumMod val="50000"/>
            </a:schemeClr>
          </a:solidFill>
          <a:latin typeface="Franklin Gothic Medium" pitchFamily="34" charset="0"/>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accent1">
              <a:lumMod val="50000"/>
            </a:schemeClr>
          </a:solidFill>
          <a:latin typeface="Franklin Gothic Medium" pitchFamily="34" charset="0"/>
          <a:ea typeface="+mn-ea"/>
          <a:cs typeface="+mn-cs"/>
        </a:defRPr>
      </a:lvl3pPr>
      <a:lvl4pPr marL="1600200" indent="-228600" algn="l" defTabSz="914400" rtl="0" eaLnBrk="1" latinLnBrk="0" hangingPunct="1">
        <a:spcBef>
          <a:spcPct val="20000"/>
        </a:spcBef>
        <a:buFont typeface="Courier New" pitchFamily="49" charset="0"/>
        <a:buChar char="o"/>
        <a:defRPr sz="2000" kern="1200">
          <a:solidFill>
            <a:schemeClr val="accent1">
              <a:lumMod val="50000"/>
            </a:schemeClr>
          </a:solidFill>
          <a:latin typeface="Franklin Gothic Medium" pitchFamily="34"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accent1">
              <a:lumMod val="50000"/>
            </a:schemeClr>
          </a:solidFill>
          <a:latin typeface="Franklin Gothic Medium" pitchFamily="34" charset="0"/>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accent3">
            <a:lumMod val="60000"/>
            <a:lumOff val="40000"/>
            <a:alpha val="8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E803984-4D73-44ED-B426-177BAD6D947B}" type="datetimeFigureOut">
              <a:rPr lang="en-US" smtClean="0">
                <a:solidFill>
                  <a:srgbClr val="2F2B20">
                    <a:tint val="75000"/>
                  </a:srgbClr>
                </a:solidFill>
              </a:rPr>
              <a:pPr/>
              <a:t>6/3/2019</a:t>
            </a:fld>
            <a:endParaRPr lang="en-US">
              <a:solidFill>
                <a:srgbClr val="2F2B20">
                  <a:tint val="75000"/>
                </a:srgb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srgbClr val="2F2B20">
                  <a:tint val="75000"/>
                </a:srgb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87905AF-044D-48CC-86DA-F427631B7241}" type="slidenum">
              <a:rPr lang="en-US" smtClean="0">
                <a:solidFill>
                  <a:srgbClr val="2F2B20">
                    <a:tint val="75000"/>
                  </a:srgbClr>
                </a:solidFill>
              </a:rPr>
              <a:pPr/>
              <a:t>‹#›</a:t>
            </a:fld>
            <a:endParaRPr lang="en-US">
              <a:solidFill>
                <a:srgbClr val="2F2B20">
                  <a:tint val="75000"/>
                </a:srgbClr>
              </a:solidFill>
            </a:endParaRPr>
          </a:p>
        </p:txBody>
      </p:sp>
    </p:spTree>
    <p:extLst>
      <p:ext uri="{BB962C8B-B14F-4D97-AF65-F5344CB8AC3E}">
        <p14:creationId xmlns:p14="http://schemas.microsoft.com/office/powerpoint/2010/main" val="2347048137"/>
      </p:ext>
    </p:extLst>
  </p:cSld>
  <p:clrMap bg1="lt1" tx1="dk1" bg2="lt2" tx2="dk2" accent1="accent1" accent2="accent2" accent3="accent3" accent4="accent4" accent5="accent5" accent6="accent6" hlink="hlink" folHlink="folHlink"/>
  <p:sldLayoutIdLst>
    <p:sldLayoutId id="2147484072" r:id="rId1"/>
    <p:sldLayoutId id="2147484073" r:id="rId2"/>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8.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5.xml"/><Relationship Id="rId4" Type="http://schemas.microsoft.com/office/2007/relationships/hdphoto" Target="../media/hdphoto2.wdp"/></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7.xml"/><Relationship Id="rId1" Type="http://schemas.openxmlformats.org/officeDocument/2006/relationships/slideLayout" Target="../slideLayouts/slideLayout5.xml"/><Relationship Id="rId4" Type="http://schemas.openxmlformats.org/officeDocument/2006/relationships/image" Target="../media/image21.jpeg"/></Relationships>
</file>

<file path=ppt/slides/_rels/slide1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0.xml"/><Relationship Id="rId1" Type="http://schemas.openxmlformats.org/officeDocument/2006/relationships/slideLayout" Target="../slideLayouts/slideLayout3.xml"/><Relationship Id="rId5" Type="http://schemas.microsoft.com/office/2007/relationships/hdphoto" Target="../media/hdphoto3.wdp"/><Relationship Id="rId4" Type="http://schemas.openxmlformats.org/officeDocument/2006/relationships/image" Target="../media/image25.png"/></Relationships>
</file>

<file path=ppt/slides/_rels/slide2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1.xml"/><Relationship Id="rId1" Type="http://schemas.openxmlformats.org/officeDocument/2006/relationships/slideLayout" Target="../slideLayouts/slideLayout5.xml"/><Relationship Id="rId5" Type="http://schemas.microsoft.com/office/2007/relationships/hdphoto" Target="../media/hdphoto4.wdp"/><Relationship Id="rId4" Type="http://schemas.openxmlformats.org/officeDocument/2006/relationships/image" Target="../media/image27.png"/></Relationships>
</file>

<file path=ppt/slides/_rels/slide2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5.xml"/><Relationship Id="rId1" Type="http://schemas.openxmlformats.org/officeDocument/2006/relationships/slideLayout" Target="../slideLayouts/slideLayout5.xml"/><Relationship Id="rId4" Type="http://schemas.openxmlformats.org/officeDocument/2006/relationships/image" Target="../media/image31.jpeg"/></Relationships>
</file>

<file path=ppt/slides/_rels/slide2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6.xml"/><Relationship Id="rId1" Type="http://schemas.openxmlformats.org/officeDocument/2006/relationships/slideLayout" Target="../slideLayouts/slideLayout4.xml"/><Relationship Id="rId4" Type="http://schemas.openxmlformats.org/officeDocument/2006/relationships/image" Target="../media/image33.png"/></Relationships>
</file>

<file path=ppt/slides/_rels/slide2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34.jpeg"/></Relationships>
</file>

<file path=ppt/slides/_rels/slide2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microsoft.com/office/2007/relationships/hdphoto" Target="../media/hdphoto5.wdp"/><Relationship Id="rId4" Type="http://schemas.openxmlformats.org/officeDocument/2006/relationships/image" Target="../media/image35.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3" Type="http://schemas.openxmlformats.org/officeDocument/2006/relationships/image" Target="../media/image36.gif"/><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7.wmf"/><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38.wmf"/></Relationships>
</file>

<file path=ppt/slides/_rels/slide35.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34.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9.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http://upload.wikimedia.org/wikipedia/commons/thumb/c/c1/Computer-aj_aj_ashton_01.svg/320px-Computer-aj_aj_ashton_01.svg.png"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0"/>
            <a:ext cx="7772400" cy="2609850"/>
          </a:xfrm>
        </p:spPr>
        <p:txBody>
          <a:bodyPr>
            <a:normAutofit/>
          </a:bodyPr>
          <a:lstStyle/>
          <a:p>
            <a:r>
              <a:rPr lang="en-US" sz="3600" dirty="0">
                <a:solidFill>
                  <a:srgbClr val="9CBEBD">
                    <a:lumMod val="50000"/>
                  </a:srgbClr>
                </a:solidFill>
                <a:latin typeface="Franklin Gothic Medium" pitchFamily="34" charset="0"/>
              </a:rPr>
              <a:t>New Mexico Broadband Program</a:t>
            </a:r>
            <a:br>
              <a:rPr lang="en-US" sz="3600" dirty="0">
                <a:solidFill>
                  <a:srgbClr val="9CBEBD">
                    <a:lumMod val="50000"/>
                  </a:srgbClr>
                </a:solidFill>
                <a:latin typeface="Franklin Gothic Medium" pitchFamily="34" charset="0"/>
              </a:rPr>
            </a:br>
            <a:r>
              <a:rPr lang="en-US" sz="3600" dirty="0">
                <a:solidFill>
                  <a:srgbClr val="9CBEBD">
                    <a:lumMod val="50000"/>
                  </a:srgbClr>
                </a:solidFill>
                <a:latin typeface="Franklin Gothic Medium" pitchFamily="34" charset="0"/>
              </a:rPr>
              <a:t/>
            </a:r>
            <a:br>
              <a:rPr lang="en-US" sz="3600" dirty="0">
                <a:solidFill>
                  <a:srgbClr val="9CBEBD">
                    <a:lumMod val="50000"/>
                  </a:srgbClr>
                </a:solidFill>
                <a:latin typeface="Franklin Gothic Medium" pitchFamily="34" charset="0"/>
              </a:rPr>
            </a:br>
            <a:r>
              <a:rPr lang="en-US" sz="3600" dirty="0" smtClean="0">
                <a:solidFill>
                  <a:srgbClr val="9CBEBD">
                    <a:lumMod val="50000"/>
                  </a:srgbClr>
                </a:solidFill>
                <a:latin typeface="Franklin Gothic Medium" pitchFamily="34" charset="0"/>
              </a:rPr>
              <a:t>Basic Computer Skills</a:t>
            </a:r>
            <a:endParaRPr lang="en-US" sz="3600" dirty="0"/>
          </a:p>
        </p:txBody>
      </p:sp>
      <p:sp>
        <p:nvSpPr>
          <p:cNvPr id="3" name="Subtitle 2"/>
          <p:cNvSpPr>
            <a:spLocks noGrp="1"/>
          </p:cNvSpPr>
          <p:nvPr>
            <p:ph type="subTitle" idx="1"/>
          </p:nvPr>
        </p:nvSpPr>
        <p:spPr>
          <a:xfrm>
            <a:off x="1371600" y="3276600"/>
            <a:ext cx="6400800" cy="1752600"/>
          </a:xfrm>
        </p:spPr>
        <p:txBody>
          <a:bodyPr>
            <a:normAutofit/>
          </a:bodyPr>
          <a:lstStyle/>
          <a:p>
            <a:pPr lvl="0"/>
            <a:r>
              <a:rPr lang="en-US" sz="2800" dirty="0">
                <a:solidFill>
                  <a:srgbClr val="A9A57C">
                    <a:lumMod val="50000"/>
                  </a:srgbClr>
                </a:solidFill>
                <a:latin typeface="Franklin Gothic Medium" pitchFamily="34" charset="0"/>
              </a:rPr>
              <a:t>Module 1</a:t>
            </a:r>
          </a:p>
          <a:p>
            <a:pPr lvl="0"/>
            <a:r>
              <a:rPr lang="en-US" sz="2800" dirty="0" smtClean="0">
                <a:solidFill>
                  <a:srgbClr val="C89F5D">
                    <a:lumMod val="50000"/>
                  </a:srgbClr>
                </a:solidFill>
                <a:latin typeface="Franklin Gothic Medium" pitchFamily="34" charset="0"/>
              </a:rPr>
              <a:t>Types of Personal Computers</a:t>
            </a:r>
            <a:endParaRPr lang="en-US" sz="2800" dirty="0">
              <a:solidFill>
                <a:srgbClr val="C89F5D">
                  <a:lumMod val="50000"/>
                </a:srgbClr>
              </a:solidFill>
              <a:latin typeface="Franklin Gothic Medium" pitchFamily="34" charset="0"/>
            </a:endParaRPr>
          </a:p>
          <a:p>
            <a:pPr lvl="0"/>
            <a:r>
              <a:rPr lang="en-US" sz="2800" dirty="0" smtClean="0">
                <a:solidFill>
                  <a:srgbClr val="C89F5D">
                    <a:lumMod val="50000"/>
                  </a:srgbClr>
                </a:solidFill>
                <a:latin typeface="Franklin Gothic Medium" pitchFamily="34" charset="0"/>
              </a:rPr>
              <a:t>Computer Hardware and Software</a:t>
            </a:r>
            <a:endParaRPr lang="en-US" sz="2800" dirty="0">
              <a:solidFill>
                <a:srgbClr val="C89F5D">
                  <a:lumMod val="50000"/>
                </a:srgbClr>
              </a:solidFill>
              <a:latin typeface="Franklin Gothic Medium" pitchFamily="34" charset="0"/>
            </a:endParaRPr>
          </a:p>
          <a:p>
            <a:endParaRPr lang="en-US" dirty="0"/>
          </a:p>
        </p:txBody>
      </p:sp>
      <p:pic>
        <p:nvPicPr>
          <p:cNvPr id="4" name="Picture 2"/>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04800" y="6212742"/>
            <a:ext cx="1630968" cy="5404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918857" y="5595864"/>
            <a:ext cx="2057400" cy="1157288"/>
          </a:xfrm>
          <a:prstGeom prst="rect">
            <a:avLst/>
          </a:prstGeom>
        </p:spPr>
      </p:pic>
      <p:pic>
        <p:nvPicPr>
          <p:cNvPr id="6" name="Picture 2"/>
          <p:cNvPicPr>
            <a:picLocks noChangeAspect="1" noChangeArrowheads="1"/>
          </p:cNvPicPr>
          <p:nvPr/>
        </p:nvPicPr>
        <p:blipFill>
          <a:blip r:embed="rId4">
            <a:duotone>
              <a:prstClr val="black"/>
              <a:schemeClr val="accent2">
                <a:tint val="45000"/>
                <a:satMod val="400000"/>
              </a:schemeClr>
            </a:duotone>
            <a:extLst>
              <a:ext uri="{28A0092B-C50C-407E-A947-70E740481C1C}">
                <a14:useLocalDpi xmlns:a14="http://schemas.microsoft.com/office/drawing/2010/main" val="0"/>
              </a:ext>
            </a:extLst>
          </a:blip>
          <a:srcRect/>
          <a:stretch>
            <a:fillRect/>
          </a:stretch>
        </p:blipFill>
        <p:spPr bwMode="auto">
          <a:xfrm>
            <a:off x="7848600" y="5984130"/>
            <a:ext cx="781050" cy="781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2268507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0A758D84-D059-4916-B6F7-486BE03E5109}" type="slidenum">
              <a:rPr lang="en-US" smtClean="0"/>
              <a:pPr/>
              <a:t>10</a:t>
            </a:fld>
            <a:endParaRPr lang="en-US"/>
          </a:p>
        </p:txBody>
      </p:sp>
      <p:sp>
        <p:nvSpPr>
          <p:cNvPr id="4" name="TextBox 3"/>
          <p:cNvSpPr txBox="1"/>
          <p:nvPr/>
        </p:nvSpPr>
        <p:spPr>
          <a:xfrm>
            <a:off x="1143000" y="483476"/>
            <a:ext cx="7239000" cy="1077218"/>
          </a:xfrm>
          <a:prstGeom prst="rect">
            <a:avLst/>
          </a:prstGeom>
          <a:noFill/>
        </p:spPr>
        <p:txBody>
          <a:bodyPr wrap="square" rtlCol="0">
            <a:spAutoFit/>
          </a:bodyPr>
          <a:lstStyle/>
          <a:p>
            <a:pPr algn="ctr"/>
            <a:r>
              <a:rPr lang="en-US" sz="3200" dirty="0" smtClean="0">
                <a:solidFill>
                  <a:schemeClr val="accent1">
                    <a:lumMod val="50000"/>
                  </a:schemeClr>
                </a:solidFill>
                <a:latin typeface="Franklin Gothic Medium" pitchFamily="34" charset="0"/>
              </a:rPr>
              <a:t>Now, let’s consider the basic components of a computer.</a:t>
            </a:r>
            <a:endParaRPr lang="en-US" sz="3200" dirty="0">
              <a:solidFill>
                <a:schemeClr val="accent1">
                  <a:lumMod val="50000"/>
                </a:schemeClr>
              </a:solidFill>
              <a:latin typeface="Franklin Gothic Medium" pitchFamily="34" charset="0"/>
            </a:endParaRPr>
          </a:p>
        </p:txBody>
      </p:sp>
      <p:pic>
        <p:nvPicPr>
          <p:cNvPr id="6" name="Picture 5" descr="puzzle_and_parts_of_computer.jpg"/>
          <p:cNvPicPr>
            <a:picLocks noChangeAspect="1"/>
          </p:cNvPicPr>
          <p:nvPr/>
        </p:nvPicPr>
        <p:blipFill>
          <a:blip r:embed="rId3" cstate="print"/>
          <a:srcRect t="7438" r="6471" b="10744"/>
          <a:stretch>
            <a:fillRect/>
          </a:stretch>
        </p:blipFill>
        <p:spPr>
          <a:xfrm>
            <a:off x="2878608" y="1908374"/>
            <a:ext cx="3598392" cy="3349426"/>
          </a:xfrm>
          <a:prstGeom prst="rect">
            <a:avLst/>
          </a:prstGeom>
          <a:ln w="76200">
            <a:solidFill>
              <a:schemeClr val="accent6">
                <a:lumMod val="75000"/>
              </a:schemeClr>
            </a:solidFill>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6B260CED-9C6E-43B5-954F-7085C7CBEF98}" type="slidenum">
              <a:rPr lang="en-US" smtClean="0"/>
              <a:pPr/>
              <a:t>11</a:t>
            </a:fld>
            <a:endParaRPr lang="en-US" dirty="0"/>
          </a:p>
        </p:txBody>
      </p:sp>
      <p:pic>
        <p:nvPicPr>
          <p:cNvPr id="6" name="Picture 5" descr="computer-hardware.jpg"/>
          <p:cNvPicPr>
            <a:picLocks noChangeAspect="1"/>
          </p:cNvPicPr>
          <p:nvPr/>
        </p:nvPicPr>
        <p:blipFill>
          <a:blip r:embed="rId3" cstate="print"/>
          <a:stretch>
            <a:fillRect/>
          </a:stretch>
        </p:blipFill>
        <p:spPr>
          <a:xfrm>
            <a:off x="3330943" y="1668094"/>
            <a:ext cx="5163282" cy="4427906"/>
          </a:xfrm>
          <a:prstGeom prst="rect">
            <a:avLst/>
          </a:prstGeom>
          <a:ln w="12700">
            <a:solidFill>
              <a:schemeClr val="tx1"/>
            </a:solidFill>
          </a:ln>
        </p:spPr>
      </p:pic>
      <p:sp>
        <p:nvSpPr>
          <p:cNvPr id="3" name="TextBox 2"/>
          <p:cNvSpPr txBox="1"/>
          <p:nvPr/>
        </p:nvSpPr>
        <p:spPr>
          <a:xfrm>
            <a:off x="533400" y="599934"/>
            <a:ext cx="8153400" cy="1292662"/>
          </a:xfrm>
          <a:prstGeom prst="rect">
            <a:avLst/>
          </a:prstGeom>
          <a:noFill/>
        </p:spPr>
        <p:txBody>
          <a:bodyPr wrap="square" rtlCol="0">
            <a:spAutoFit/>
          </a:bodyPr>
          <a:lstStyle/>
          <a:p>
            <a:r>
              <a:rPr lang="en-US" sz="2600" dirty="0">
                <a:solidFill>
                  <a:schemeClr val="accent1">
                    <a:lumMod val="50000"/>
                  </a:schemeClr>
                </a:solidFill>
                <a:latin typeface="Franklin Gothic Medium" pitchFamily="34" charset="0"/>
              </a:rPr>
              <a:t>The physical parts of computers are called  </a:t>
            </a:r>
            <a:r>
              <a:rPr lang="en-US" sz="2600" b="1" dirty="0" smtClean="0">
                <a:solidFill>
                  <a:schemeClr val="accent1">
                    <a:lumMod val="50000"/>
                  </a:schemeClr>
                </a:solidFill>
                <a:latin typeface="Franklin Gothic Medium" pitchFamily="34" charset="0"/>
              </a:rPr>
              <a:t>hardware</a:t>
            </a:r>
            <a:r>
              <a:rPr lang="en-US" sz="2600" dirty="0" smtClean="0">
                <a:solidFill>
                  <a:schemeClr val="accent1">
                    <a:lumMod val="50000"/>
                  </a:schemeClr>
                </a:solidFill>
                <a:latin typeface="Franklin Gothic Medium" pitchFamily="34" charset="0"/>
              </a:rPr>
              <a:t> </a:t>
            </a:r>
            <a:r>
              <a:rPr lang="en-US" sz="2600" dirty="0">
                <a:solidFill>
                  <a:schemeClr val="accent1">
                    <a:lumMod val="50000"/>
                  </a:schemeClr>
                </a:solidFill>
                <a:latin typeface="Franklin Gothic Medium" pitchFamily="34" charset="0"/>
              </a:rPr>
              <a:t>and include elements both inside and outside of the </a:t>
            </a:r>
            <a:r>
              <a:rPr lang="en-US" sz="2600" dirty="0" smtClean="0">
                <a:solidFill>
                  <a:schemeClr val="accent1">
                    <a:lumMod val="50000"/>
                  </a:schemeClr>
                </a:solidFill>
                <a:latin typeface="Franklin Gothic Medium" pitchFamily="34" charset="0"/>
              </a:rPr>
              <a:t>computer.</a:t>
            </a:r>
            <a:endParaRPr lang="en-US" sz="2600" dirty="0">
              <a:solidFill>
                <a:schemeClr val="accent1">
                  <a:lumMod val="50000"/>
                </a:schemeClr>
              </a:solidFill>
              <a:latin typeface="Franklin Gothic Medium" pitchFamily="34"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990600"/>
          </a:xfrm>
        </p:spPr>
        <p:txBody>
          <a:bodyPr/>
          <a:lstStyle/>
          <a:p>
            <a:r>
              <a:rPr lang="en-US" sz="4000" dirty="0" smtClean="0"/>
              <a:t>Hardware</a:t>
            </a:r>
            <a:endParaRPr lang="en-US" sz="4000" dirty="0"/>
          </a:p>
        </p:txBody>
      </p:sp>
      <p:sp>
        <p:nvSpPr>
          <p:cNvPr id="3" name="Content Placeholder 2"/>
          <p:cNvSpPr>
            <a:spLocks noGrp="1"/>
          </p:cNvSpPr>
          <p:nvPr>
            <p:ph idx="1"/>
          </p:nvPr>
        </p:nvSpPr>
        <p:spPr>
          <a:xfrm>
            <a:off x="838200" y="1752600"/>
            <a:ext cx="7848600" cy="2133600"/>
          </a:xfrm>
        </p:spPr>
        <p:txBody>
          <a:bodyPr>
            <a:normAutofit lnSpcReduction="10000"/>
          </a:bodyPr>
          <a:lstStyle/>
          <a:p>
            <a:pPr>
              <a:buNone/>
            </a:pPr>
            <a:r>
              <a:rPr lang="en-US" sz="2400" dirty="0" smtClean="0">
                <a:solidFill>
                  <a:schemeClr val="accent1">
                    <a:lumMod val="50000"/>
                  </a:schemeClr>
                </a:solidFill>
              </a:rPr>
              <a:t>     </a:t>
            </a:r>
            <a:r>
              <a:rPr lang="en-US" sz="2400" dirty="0" smtClean="0">
                <a:solidFill>
                  <a:schemeClr val="tx1"/>
                </a:solidFill>
              </a:rPr>
              <a:t>We are going to focus on internal hardware first. </a:t>
            </a:r>
          </a:p>
          <a:p>
            <a:pPr>
              <a:buNone/>
            </a:pPr>
            <a:r>
              <a:rPr lang="en-US" sz="2400" dirty="0" smtClean="0">
                <a:solidFill>
                  <a:schemeClr val="tx1"/>
                </a:solidFill>
              </a:rPr>
              <a:t>    Computer hardware generally consists of mostly  metal parts with electronic circuitry and wiring.</a:t>
            </a:r>
          </a:p>
          <a:p>
            <a:pPr>
              <a:buNone/>
            </a:pPr>
            <a:endParaRPr lang="en-US" sz="2400" dirty="0" smtClean="0">
              <a:solidFill>
                <a:schemeClr val="tx1"/>
              </a:solidFill>
            </a:endParaRPr>
          </a:p>
          <a:p>
            <a:pPr>
              <a:buNone/>
            </a:pPr>
            <a:r>
              <a:rPr lang="en-US" sz="2400" dirty="0" smtClean="0">
                <a:solidFill>
                  <a:schemeClr val="tx1"/>
                </a:solidFill>
              </a:rPr>
              <a:t>     The key elements of Hardware are:</a:t>
            </a:r>
          </a:p>
          <a:p>
            <a:pPr>
              <a:buNone/>
            </a:pPr>
            <a:endParaRPr lang="en-US" dirty="0" smtClean="0"/>
          </a:p>
          <a:p>
            <a:pPr lvl="1">
              <a:buNone/>
            </a:pPr>
            <a:endParaRPr lang="en-US" dirty="0"/>
          </a:p>
        </p:txBody>
      </p:sp>
      <p:sp>
        <p:nvSpPr>
          <p:cNvPr id="5" name="Slide Number Placeholder 4"/>
          <p:cNvSpPr>
            <a:spLocks noGrp="1"/>
          </p:cNvSpPr>
          <p:nvPr>
            <p:ph type="sldNum" sz="quarter" idx="12"/>
          </p:nvPr>
        </p:nvSpPr>
        <p:spPr/>
        <p:txBody>
          <a:bodyPr/>
          <a:lstStyle/>
          <a:p>
            <a:fld id="{0A758D84-D059-4916-B6F7-486BE03E5109}" type="slidenum">
              <a:rPr lang="en-US" smtClean="0"/>
              <a:pPr/>
              <a:t>12</a:t>
            </a:fld>
            <a:endParaRPr lang="en-US"/>
          </a:p>
        </p:txBody>
      </p:sp>
      <p:sp>
        <p:nvSpPr>
          <p:cNvPr id="7" name="TextBox 6"/>
          <p:cNvSpPr txBox="1"/>
          <p:nvPr/>
        </p:nvSpPr>
        <p:spPr>
          <a:xfrm>
            <a:off x="2286000" y="3886200"/>
            <a:ext cx="4994124" cy="1569660"/>
          </a:xfrm>
          <a:prstGeom prst="rect">
            <a:avLst/>
          </a:prstGeom>
          <a:noFill/>
        </p:spPr>
        <p:txBody>
          <a:bodyPr wrap="none" rtlCol="0">
            <a:spAutoFit/>
          </a:bodyPr>
          <a:lstStyle/>
          <a:p>
            <a:pPr lvl="1">
              <a:buFont typeface="Arial" pitchFamily="34" charset="0"/>
              <a:buChar char="•"/>
            </a:pPr>
            <a:r>
              <a:rPr lang="en-US" sz="2400" i="1" dirty="0" smtClean="0">
                <a:solidFill>
                  <a:schemeClr val="accent1">
                    <a:lumMod val="50000"/>
                  </a:schemeClr>
                </a:solidFill>
                <a:latin typeface="Franklin Gothic Medium" pitchFamily="34" charset="0"/>
              </a:rPr>
              <a:t> </a:t>
            </a:r>
            <a:r>
              <a:rPr lang="en-US" sz="2400" dirty="0" smtClean="0">
                <a:solidFill>
                  <a:schemeClr val="accent1">
                    <a:lumMod val="50000"/>
                  </a:schemeClr>
                </a:solidFill>
                <a:latin typeface="Franklin Gothic Medium" pitchFamily="34" charset="0"/>
              </a:rPr>
              <a:t>Central Processing Unit (CPU)</a:t>
            </a:r>
          </a:p>
          <a:p>
            <a:pPr lvl="1">
              <a:buFont typeface="Arial" pitchFamily="34" charset="0"/>
              <a:buChar char="•"/>
            </a:pPr>
            <a:r>
              <a:rPr lang="en-US" sz="2400" dirty="0" smtClean="0">
                <a:solidFill>
                  <a:schemeClr val="accent1">
                    <a:lumMod val="50000"/>
                  </a:schemeClr>
                </a:solidFill>
                <a:latin typeface="Franklin Gothic Medium" pitchFamily="34" charset="0"/>
              </a:rPr>
              <a:t> Hard drive</a:t>
            </a:r>
          </a:p>
          <a:p>
            <a:pPr lvl="1">
              <a:buFont typeface="Arial" pitchFamily="34" charset="0"/>
              <a:buChar char="•"/>
            </a:pPr>
            <a:r>
              <a:rPr lang="en-US" sz="2400" dirty="0" smtClean="0">
                <a:solidFill>
                  <a:schemeClr val="accent1">
                    <a:lumMod val="50000"/>
                  </a:schemeClr>
                </a:solidFill>
                <a:latin typeface="Franklin Gothic Medium" pitchFamily="34" charset="0"/>
              </a:rPr>
              <a:t> Random Access Memory (RAM)</a:t>
            </a:r>
          </a:p>
          <a:p>
            <a:pPr lvl="1">
              <a:buFont typeface="Arial" pitchFamily="34" charset="0"/>
              <a:buChar char="•"/>
            </a:pPr>
            <a:r>
              <a:rPr lang="en-US" sz="2400" dirty="0" smtClean="0">
                <a:solidFill>
                  <a:schemeClr val="accent1">
                    <a:lumMod val="50000"/>
                  </a:schemeClr>
                </a:solidFill>
                <a:latin typeface="Franklin Gothic Medium" pitchFamily="34" charset="0"/>
              </a:rPr>
              <a:t> Ports and Peripherals</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066800"/>
          </a:xfrm>
        </p:spPr>
        <p:txBody>
          <a:bodyPr>
            <a:normAutofit/>
          </a:bodyPr>
          <a:lstStyle/>
          <a:p>
            <a:pPr lvl="0"/>
            <a:r>
              <a:rPr lang="en-US" sz="4000" dirty="0" smtClean="0"/>
              <a:t>Central Processing Unit (CPU)</a:t>
            </a:r>
            <a:endParaRPr lang="en-US" sz="4000" dirty="0"/>
          </a:p>
        </p:txBody>
      </p:sp>
      <p:sp>
        <p:nvSpPr>
          <p:cNvPr id="3" name="Content Placeholder 2"/>
          <p:cNvSpPr>
            <a:spLocks noGrp="1"/>
          </p:cNvSpPr>
          <p:nvPr>
            <p:ph idx="1"/>
          </p:nvPr>
        </p:nvSpPr>
        <p:spPr>
          <a:xfrm>
            <a:off x="838200" y="1828800"/>
            <a:ext cx="7696200" cy="3962401"/>
          </a:xfrm>
        </p:spPr>
        <p:txBody>
          <a:bodyPr>
            <a:normAutofit lnSpcReduction="10000"/>
          </a:bodyPr>
          <a:lstStyle/>
          <a:p>
            <a:pPr marL="0" indent="0">
              <a:buNone/>
              <a:defRPr/>
            </a:pPr>
            <a:r>
              <a:rPr lang="en-US" sz="2400" dirty="0" smtClean="0">
                <a:ea typeface="Calibri"/>
                <a:cs typeface="Calibri"/>
              </a:rPr>
              <a:t>The central processing unit (CPU) is the “brains” of a computer.  It is often called a microprocessor or </a:t>
            </a:r>
            <a:r>
              <a:rPr lang="en-US" sz="2400" dirty="0" err="1" smtClean="0">
                <a:ea typeface="Calibri"/>
                <a:cs typeface="Calibri"/>
              </a:rPr>
              <a:t>microprocessing</a:t>
            </a:r>
            <a:r>
              <a:rPr lang="en-US" sz="2400" dirty="0" smtClean="0">
                <a:ea typeface="Calibri"/>
                <a:cs typeface="Calibri"/>
              </a:rPr>
              <a:t> chip.</a:t>
            </a:r>
          </a:p>
          <a:p>
            <a:pPr marL="0" indent="0">
              <a:buNone/>
              <a:defRPr/>
            </a:pPr>
            <a:endParaRPr lang="en-US" sz="2400" dirty="0" smtClean="0">
              <a:ea typeface="Calibri"/>
              <a:cs typeface="Calibri"/>
            </a:endParaRPr>
          </a:p>
          <a:p>
            <a:pPr marL="0" indent="0">
              <a:buNone/>
              <a:defRPr/>
            </a:pPr>
            <a:r>
              <a:rPr lang="en-US" sz="2400" dirty="0" smtClean="0">
                <a:ea typeface="Calibri"/>
                <a:cs typeface="Calibri"/>
              </a:rPr>
              <a:t>	The CPU is a computation engine that: </a:t>
            </a:r>
          </a:p>
          <a:p>
            <a:pPr marL="0" indent="0">
              <a:buNone/>
              <a:defRPr/>
            </a:pPr>
            <a:endParaRPr lang="en-US" sz="2400" dirty="0" smtClean="0">
              <a:ea typeface="Calibri"/>
              <a:cs typeface="Calibri"/>
            </a:endParaRPr>
          </a:p>
          <a:p>
            <a:pPr lvl="2">
              <a:defRPr/>
            </a:pPr>
            <a:r>
              <a:rPr lang="en-US" sz="2400" dirty="0" smtClean="0">
                <a:ea typeface="Calibri"/>
                <a:cs typeface="Calibri"/>
              </a:rPr>
              <a:t>Allows the computer to perform operations </a:t>
            </a:r>
          </a:p>
          <a:p>
            <a:pPr lvl="2">
              <a:defRPr/>
            </a:pPr>
            <a:r>
              <a:rPr lang="en-US" sz="2400" dirty="0" smtClean="0">
                <a:ea typeface="Calibri"/>
                <a:cs typeface="Calibri"/>
              </a:rPr>
              <a:t>Enables the computer to run software</a:t>
            </a:r>
          </a:p>
          <a:p>
            <a:pPr lvl="2">
              <a:defRPr/>
            </a:pPr>
            <a:r>
              <a:rPr lang="en-US" sz="2400" dirty="0" smtClean="0">
                <a:ea typeface="Calibri"/>
                <a:cs typeface="Calibri"/>
              </a:rPr>
              <a:t>Determines how fast the computer can make calculations </a:t>
            </a:r>
          </a:p>
          <a:p>
            <a:pPr lvl="0">
              <a:buNone/>
              <a:defRPr/>
            </a:pPr>
            <a:endParaRPr lang="en-US" dirty="0"/>
          </a:p>
        </p:txBody>
      </p:sp>
      <p:sp>
        <p:nvSpPr>
          <p:cNvPr id="5" name="Slide Number Placeholder 4"/>
          <p:cNvSpPr>
            <a:spLocks noGrp="1"/>
          </p:cNvSpPr>
          <p:nvPr>
            <p:ph type="sldNum" sz="quarter" idx="12"/>
          </p:nvPr>
        </p:nvSpPr>
        <p:spPr/>
        <p:txBody>
          <a:bodyPr/>
          <a:lstStyle/>
          <a:p>
            <a:fld id="{0A758D84-D059-4916-B6F7-486BE03E5109}" type="slidenum">
              <a:rPr lang="en-US" smtClean="0"/>
              <a:pPr/>
              <a:t>13</a:t>
            </a:fld>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0A758D84-D059-4916-B6F7-486BE03E5109}" type="slidenum">
              <a:rPr lang="en-US" smtClean="0"/>
              <a:pPr/>
              <a:t>14</a:t>
            </a:fld>
            <a:endParaRPr lang="en-US"/>
          </a:p>
        </p:txBody>
      </p:sp>
      <p:pic>
        <p:nvPicPr>
          <p:cNvPr id="4" name="Picture 3" descr="microprocessor-intro.jpg"/>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8800"/>
                    </a14:imgEffect>
                  </a14:imgLayer>
                </a14:imgProps>
              </a:ext>
            </a:extLst>
          </a:blip>
          <a:srcRect b="13962"/>
          <a:stretch/>
        </p:blipFill>
        <p:spPr>
          <a:xfrm>
            <a:off x="3200400" y="2362200"/>
            <a:ext cx="2996891" cy="3171497"/>
          </a:xfrm>
          <a:prstGeom prst="rect">
            <a:avLst/>
          </a:prstGeom>
          <a:ln w="38100">
            <a:solidFill>
              <a:schemeClr val="tx1"/>
            </a:solidFill>
          </a:ln>
        </p:spPr>
      </p:pic>
      <p:sp>
        <p:nvSpPr>
          <p:cNvPr id="5" name="TextBox 4"/>
          <p:cNvSpPr txBox="1"/>
          <p:nvPr/>
        </p:nvSpPr>
        <p:spPr>
          <a:xfrm>
            <a:off x="609600" y="914400"/>
            <a:ext cx="8001000" cy="523220"/>
          </a:xfrm>
          <a:prstGeom prst="rect">
            <a:avLst/>
          </a:prstGeom>
          <a:noFill/>
        </p:spPr>
        <p:txBody>
          <a:bodyPr wrap="square" rtlCol="0">
            <a:spAutoFit/>
          </a:bodyPr>
          <a:lstStyle/>
          <a:p>
            <a:r>
              <a:rPr lang="en-US" sz="2800" dirty="0" smtClean="0">
                <a:solidFill>
                  <a:schemeClr val="accent1">
                    <a:lumMod val="50000"/>
                  </a:schemeClr>
                </a:solidFill>
                <a:latin typeface="Franklin Gothic Medium" pitchFamily="34" charset="0"/>
              </a:rPr>
              <a:t>Despite this ability, the  CPU is a very small.</a:t>
            </a:r>
            <a:endParaRPr lang="en-US" sz="2800" dirty="0">
              <a:solidFill>
                <a:schemeClr val="accent1">
                  <a:lumMod val="50000"/>
                </a:schemeClr>
              </a:solidFill>
              <a:latin typeface="Franklin Gothic Medium" pitchFamily="34"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0A758D84-D059-4916-B6F7-486BE03E5109}" type="slidenum">
              <a:rPr lang="en-US" smtClean="0"/>
              <a:pPr/>
              <a:t>15</a:t>
            </a:fld>
            <a:endParaRPr lang="en-US"/>
          </a:p>
        </p:txBody>
      </p:sp>
      <p:sp>
        <p:nvSpPr>
          <p:cNvPr id="5" name="TextBox 4"/>
          <p:cNvSpPr txBox="1"/>
          <p:nvPr/>
        </p:nvSpPr>
        <p:spPr>
          <a:xfrm>
            <a:off x="685800" y="1341788"/>
            <a:ext cx="3733800" cy="3785652"/>
          </a:xfrm>
          <a:prstGeom prst="rect">
            <a:avLst/>
          </a:prstGeom>
          <a:noFill/>
        </p:spPr>
        <p:txBody>
          <a:bodyPr wrap="square" rtlCol="0">
            <a:spAutoFit/>
          </a:bodyPr>
          <a:lstStyle/>
          <a:p>
            <a:r>
              <a:rPr lang="en-US" sz="2400" dirty="0" smtClean="0">
                <a:solidFill>
                  <a:schemeClr val="accent1">
                    <a:lumMod val="50000"/>
                  </a:schemeClr>
                </a:solidFill>
                <a:latin typeface="Franklin Gothic Medium" pitchFamily="34" charset="0"/>
              </a:rPr>
              <a:t>CPUs are made of thin silicon layers with electronic circuitry on and between layers.</a:t>
            </a:r>
          </a:p>
          <a:p>
            <a:r>
              <a:rPr lang="en-US" sz="2400" dirty="0" smtClean="0">
                <a:solidFill>
                  <a:schemeClr val="accent1">
                    <a:lumMod val="50000"/>
                  </a:schemeClr>
                </a:solidFill>
                <a:latin typeface="Franklin Gothic Medium" pitchFamily="34" charset="0"/>
              </a:rPr>
              <a:t>New models of chips are multi-core and contain one or more processing chips within another, creating dual and quad-core processors.</a:t>
            </a:r>
            <a:endParaRPr lang="en-US" sz="2400" dirty="0">
              <a:solidFill>
                <a:schemeClr val="accent1">
                  <a:lumMod val="50000"/>
                </a:schemeClr>
              </a:solidFill>
              <a:latin typeface="Franklin Gothic Medium" pitchFamily="34" charset="0"/>
            </a:endParaRPr>
          </a:p>
        </p:txBody>
      </p:sp>
      <p:pic>
        <p:nvPicPr>
          <p:cNvPr id="8" name="Content Placeholder 7" descr="CPU.jpg"/>
          <p:cNvPicPr>
            <a:picLocks noChangeAspect="1"/>
          </p:cNvPicPr>
          <p:nvPr/>
        </p:nvPicPr>
        <p:blipFill>
          <a:blip r:embed="rId3" cstate="print"/>
          <a:stretch>
            <a:fillRect/>
          </a:stretch>
        </p:blipFill>
        <p:spPr>
          <a:xfrm>
            <a:off x="4724400" y="1855076"/>
            <a:ext cx="4038600" cy="312840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Hard Drive</a:t>
            </a:r>
            <a:endParaRPr lang="en-US" sz="4000" dirty="0"/>
          </a:p>
        </p:txBody>
      </p:sp>
      <p:sp>
        <p:nvSpPr>
          <p:cNvPr id="3" name="Content Placeholder 2"/>
          <p:cNvSpPr>
            <a:spLocks noGrp="1"/>
          </p:cNvSpPr>
          <p:nvPr>
            <p:ph idx="1"/>
          </p:nvPr>
        </p:nvSpPr>
        <p:spPr>
          <a:xfrm>
            <a:off x="609600" y="1905000"/>
            <a:ext cx="8229600" cy="3810000"/>
          </a:xfrm>
        </p:spPr>
        <p:txBody>
          <a:bodyPr>
            <a:normAutofit/>
          </a:bodyPr>
          <a:lstStyle/>
          <a:p>
            <a:pPr>
              <a:buNone/>
              <a:defRPr/>
            </a:pPr>
            <a:r>
              <a:rPr lang="en-US" sz="2400" dirty="0" smtClean="0"/>
              <a:t>     The</a:t>
            </a:r>
            <a:r>
              <a:rPr lang="en-US" sz="2400" b="1" i="1" dirty="0" smtClean="0"/>
              <a:t> </a:t>
            </a:r>
            <a:r>
              <a:rPr lang="en-US" sz="2400" b="1" dirty="0" smtClean="0"/>
              <a:t>Hard drive</a:t>
            </a:r>
            <a:r>
              <a:rPr lang="en-US" sz="2400" dirty="0" smtClean="0"/>
              <a:t>  is the physical location on which </a:t>
            </a:r>
            <a:r>
              <a:rPr lang="en-US" sz="2400" dirty="0" smtClean="0">
                <a:ea typeface="Calibri"/>
                <a:cs typeface="Times New Roman"/>
              </a:rPr>
              <a:t>your computer’s information and data are stored.  The hard drive:</a:t>
            </a:r>
          </a:p>
          <a:p>
            <a:pPr>
              <a:defRPr/>
            </a:pPr>
            <a:r>
              <a:rPr lang="en-US" sz="2400" dirty="0" smtClean="0">
                <a:ea typeface="Calibri"/>
                <a:cs typeface="Times New Roman"/>
              </a:rPr>
              <a:t>Looks like an aluminum box</a:t>
            </a:r>
          </a:p>
          <a:p>
            <a:pPr>
              <a:defRPr/>
            </a:pPr>
            <a:r>
              <a:rPr lang="en-US" sz="2400" dirty="0" smtClean="0">
                <a:ea typeface="Calibri"/>
                <a:cs typeface="Times New Roman"/>
              </a:rPr>
              <a:t>Contains electronic disks on which information is stored in electronic form</a:t>
            </a:r>
          </a:p>
          <a:p>
            <a:pPr>
              <a:defRPr/>
            </a:pPr>
            <a:r>
              <a:rPr lang="en-US" sz="2400" dirty="0" smtClean="0">
                <a:ea typeface="Calibri"/>
                <a:cs typeface="Times New Roman"/>
              </a:rPr>
              <a:t>Can be read and written to with arms that function like a very precise record player arm</a:t>
            </a:r>
          </a:p>
        </p:txBody>
      </p:sp>
      <p:sp>
        <p:nvSpPr>
          <p:cNvPr id="5" name="Slide Number Placeholder 4"/>
          <p:cNvSpPr>
            <a:spLocks noGrp="1"/>
          </p:cNvSpPr>
          <p:nvPr>
            <p:ph type="sldNum" sz="quarter" idx="12"/>
          </p:nvPr>
        </p:nvSpPr>
        <p:spPr/>
        <p:txBody>
          <a:bodyPr/>
          <a:lstStyle/>
          <a:p>
            <a:fld id="{0A758D84-D059-4916-B6F7-486BE03E5109}" type="slidenum">
              <a:rPr lang="en-US" smtClean="0"/>
              <a:pPr/>
              <a:t>16</a:t>
            </a:fld>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0A758D84-D059-4916-B6F7-486BE03E5109}" type="slidenum">
              <a:rPr lang="en-US" smtClean="0"/>
              <a:pPr/>
              <a:t>17</a:t>
            </a:fld>
            <a:endParaRPr lang="en-US"/>
          </a:p>
        </p:txBody>
      </p:sp>
      <p:pic>
        <p:nvPicPr>
          <p:cNvPr id="4" name="Picture 3" descr="hard-disk as box.jpg"/>
          <p:cNvPicPr>
            <a:picLocks noChangeAspect="1"/>
          </p:cNvPicPr>
          <p:nvPr/>
        </p:nvPicPr>
        <p:blipFill>
          <a:blip r:embed="rId3" cstate="print">
            <a:grayscl/>
          </a:blip>
          <a:stretch>
            <a:fillRect/>
          </a:stretch>
        </p:blipFill>
        <p:spPr>
          <a:xfrm>
            <a:off x="2209800" y="2371755"/>
            <a:ext cx="4876800" cy="3169920"/>
          </a:xfrm>
          <a:prstGeom prst="rect">
            <a:avLst/>
          </a:prstGeom>
          <a:ln w="28575">
            <a:solidFill>
              <a:schemeClr val="tx2">
                <a:lumMod val="50000"/>
              </a:schemeClr>
            </a:solidFill>
          </a:ln>
        </p:spPr>
      </p:pic>
      <p:sp>
        <p:nvSpPr>
          <p:cNvPr id="5" name="TextBox 4"/>
          <p:cNvSpPr txBox="1"/>
          <p:nvPr/>
        </p:nvSpPr>
        <p:spPr>
          <a:xfrm>
            <a:off x="5943600" y="1219200"/>
            <a:ext cx="2666627" cy="400110"/>
          </a:xfrm>
          <a:prstGeom prst="rect">
            <a:avLst/>
          </a:prstGeom>
          <a:noFill/>
          <a:ln>
            <a:noFill/>
          </a:ln>
        </p:spPr>
        <p:txBody>
          <a:bodyPr wrap="none" rtlCol="0">
            <a:spAutoFit/>
          </a:bodyPr>
          <a:lstStyle/>
          <a:p>
            <a:r>
              <a:rPr lang="en-US" sz="2000" dirty="0" smtClean="0">
                <a:latin typeface="+mj-lt"/>
              </a:rPr>
              <a:t>Electronics and </a:t>
            </a:r>
            <a:r>
              <a:rPr lang="en-US" dirty="0" smtClean="0">
                <a:solidFill>
                  <a:schemeClr val="accent1">
                    <a:lumMod val="50000"/>
                  </a:schemeClr>
                </a:solidFill>
                <a:latin typeface="Franklin Gothic Medium" pitchFamily="34" charset="0"/>
              </a:rPr>
              <a:t>motor</a:t>
            </a:r>
            <a:endParaRPr lang="en-US" dirty="0">
              <a:solidFill>
                <a:schemeClr val="accent1">
                  <a:lumMod val="50000"/>
                </a:schemeClr>
              </a:solidFill>
              <a:latin typeface="Franklin Gothic Medium" pitchFamily="34" charset="0"/>
            </a:endParaRPr>
          </a:p>
        </p:txBody>
      </p:sp>
      <p:sp>
        <p:nvSpPr>
          <p:cNvPr id="8" name="TextBox 7"/>
          <p:cNvSpPr txBox="1"/>
          <p:nvPr/>
        </p:nvSpPr>
        <p:spPr>
          <a:xfrm>
            <a:off x="533400" y="802095"/>
            <a:ext cx="5257800" cy="1569660"/>
          </a:xfrm>
          <a:prstGeom prst="rect">
            <a:avLst/>
          </a:prstGeom>
          <a:noFill/>
        </p:spPr>
        <p:txBody>
          <a:bodyPr wrap="square" rtlCol="0">
            <a:spAutoFit/>
          </a:bodyPr>
          <a:lstStyle/>
          <a:p>
            <a:r>
              <a:rPr lang="en-US" sz="2400" dirty="0" smtClean="0">
                <a:solidFill>
                  <a:schemeClr val="accent1">
                    <a:lumMod val="50000"/>
                  </a:schemeClr>
                </a:solidFill>
                <a:latin typeface="Franklin Gothic Medium" pitchFamily="34" charset="0"/>
              </a:rPr>
              <a:t>The hard drive contains wiring that  allows it to be programmed and connects it to other parts of the computer</a:t>
            </a:r>
            <a:r>
              <a:rPr lang="en-US" sz="2000" dirty="0" smtClean="0">
                <a:solidFill>
                  <a:schemeClr val="accent1">
                    <a:lumMod val="50000"/>
                  </a:schemeClr>
                </a:solidFill>
                <a:latin typeface="Franklin Gothic Medium" pitchFamily="34" charset="0"/>
              </a:rPr>
              <a:t>.</a:t>
            </a:r>
            <a:endParaRPr lang="en-US" sz="2000" dirty="0">
              <a:solidFill>
                <a:schemeClr val="accent1">
                  <a:lumMod val="50000"/>
                </a:schemeClr>
              </a:solidFill>
              <a:latin typeface="Franklin Gothic Medium" pitchFamily="34" charset="0"/>
            </a:endParaRPr>
          </a:p>
        </p:txBody>
      </p:sp>
      <p:cxnSp>
        <p:nvCxnSpPr>
          <p:cNvPr id="10" name="Straight Arrow Connector 9"/>
          <p:cNvCxnSpPr>
            <a:stCxn id="5" idx="2"/>
          </p:cNvCxnSpPr>
          <p:nvPr/>
        </p:nvCxnSpPr>
        <p:spPr>
          <a:xfrm flipH="1">
            <a:off x="6477000" y="1619310"/>
            <a:ext cx="799914" cy="1504890"/>
          </a:xfrm>
          <a:prstGeom prst="straightConnector1">
            <a:avLst/>
          </a:prstGeom>
          <a:ln w="38100">
            <a:solidFill>
              <a:schemeClr val="accent1">
                <a:lumMod val="50000"/>
              </a:schemeClr>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0A758D84-D059-4916-B6F7-486BE03E5109}" type="slidenum">
              <a:rPr lang="en-US" smtClean="0"/>
              <a:pPr/>
              <a:t>18</a:t>
            </a:fld>
            <a:endParaRPr lang="en-US"/>
          </a:p>
        </p:txBody>
      </p:sp>
      <p:pic>
        <p:nvPicPr>
          <p:cNvPr id="4" name="Picture 3" descr="hard-disks in hard drive.jpg"/>
          <p:cNvPicPr>
            <a:picLocks noChangeAspect="1"/>
          </p:cNvPicPr>
          <p:nvPr/>
        </p:nvPicPr>
        <p:blipFill>
          <a:blip r:embed="rId3" cstate="print">
            <a:duotone>
              <a:prstClr val="black"/>
              <a:srgbClr val="D9C3A5">
                <a:tint val="50000"/>
                <a:satMod val="180000"/>
              </a:srgbClr>
            </a:duotone>
          </a:blip>
          <a:stretch>
            <a:fillRect/>
          </a:stretch>
        </p:blipFill>
        <p:spPr>
          <a:xfrm>
            <a:off x="762001" y="762000"/>
            <a:ext cx="4038600" cy="1989011"/>
          </a:xfrm>
          <a:prstGeom prst="rect">
            <a:avLst/>
          </a:prstGeom>
          <a:ln>
            <a:solidFill>
              <a:schemeClr val="tx1"/>
            </a:solidFill>
          </a:ln>
        </p:spPr>
      </p:pic>
      <p:pic>
        <p:nvPicPr>
          <p:cNvPr id="5" name="Picture 4" descr="hard-disk showing arms that read write.jpg"/>
          <p:cNvPicPr>
            <a:picLocks noChangeAspect="1"/>
          </p:cNvPicPr>
          <p:nvPr/>
        </p:nvPicPr>
        <p:blipFill>
          <a:blip r:embed="rId4" cstate="print">
            <a:duotone>
              <a:prstClr val="black"/>
              <a:srgbClr val="D9C3A5">
                <a:tint val="50000"/>
                <a:satMod val="180000"/>
              </a:srgbClr>
            </a:duotone>
          </a:blip>
          <a:stretch>
            <a:fillRect/>
          </a:stretch>
        </p:blipFill>
        <p:spPr>
          <a:xfrm>
            <a:off x="5181600" y="3124200"/>
            <a:ext cx="3340274" cy="2438400"/>
          </a:xfrm>
          <a:prstGeom prst="rect">
            <a:avLst/>
          </a:prstGeom>
          <a:ln>
            <a:solidFill>
              <a:schemeClr val="tx1"/>
            </a:solidFill>
          </a:ln>
        </p:spPr>
      </p:pic>
      <p:sp>
        <p:nvSpPr>
          <p:cNvPr id="6" name="TextBox 5"/>
          <p:cNvSpPr txBox="1"/>
          <p:nvPr/>
        </p:nvSpPr>
        <p:spPr>
          <a:xfrm>
            <a:off x="5791200" y="838200"/>
            <a:ext cx="2667000" cy="830997"/>
          </a:xfrm>
          <a:prstGeom prst="rect">
            <a:avLst/>
          </a:prstGeom>
          <a:noFill/>
        </p:spPr>
        <p:txBody>
          <a:bodyPr wrap="square" rtlCol="0">
            <a:spAutoFit/>
          </a:bodyPr>
          <a:lstStyle/>
          <a:p>
            <a:r>
              <a:rPr lang="en-US" sz="2400" dirty="0" smtClean="0">
                <a:solidFill>
                  <a:schemeClr val="accent1">
                    <a:lumMod val="50000"/>
                  </a:schemeClr>
                </a:solidFill>
                <a:latin typeface="Franklin Gothic Medium" pitchFamily="34" charset="0"/>
              </a:rPr>
              <a:t>Three “hard disks” on the hard drive</a:t>
            </a:r>
            <a:endParaRPr lang="en-US" sz="2400" dirty="0">
              <a:solidFill>
                <a:schemeClr val="accent1">
                  <a:lumMod val="50000"/>
                </a:schemeClr>
              </a:solidFill>
              <a:latin typeface="Franklin Gothic Medium" pitchFamily="34" charset="0"/>
            </a:endParaRPr>
          </a:p>
        </p:txBody>
      </p:sp>
      <p:sp>
        <p:nvSpPr>
          <p:cNvPr id="10" name="TextBox 9"/>
          <p:cNvSpPr txBox="1"/>
          <p:nvPr/>
        </p:nvSpPr>
        <p:spPr>
          <a:xfrm>
            <a:off x="1066800" y="3733800"/>
            <a:ext cx="2768707" cy="830997"/>
          </a:xfrm>
          <a:prstGeom prst="rect">
            <a:avLst/>
          </a:prstGeom>
          <a:noFill/>
        </p:spPr>
        <p:txBody>
          <a:bodyPr wrap="none" rtlCol="0">
            <a:spAutoFit/>
          </a:bodyPr>
          <a:lstStyle/>
          <a:p>
            <a:r>
              <a:rPr lang="en-US" sz="2400" dirty="0" smtClean="0">
                <a:solidFill>
                  <a:schemeClr val="accent1">
                    <a:lumMod val="50000"/>
                  </a:schemeClr>
                </a:solidFill>
                <a:latin typeface="Franklin Gothic Medium" pitchFamily="34" charset="0"/>
              </a:rPr>
              <a:t>The read/write arm</a:t>
            </a:r>
          </a:p>
          <a:p>
            <a:r>
              <a:rPr lang="en-US" sz="2400" dirty="0" smtClean="0">
                <a:solidFill>
                  <a:schemeClr val="accent1">
                    <a:lumMod val="50000"/>
                  </a:schemeClr>
                </a:solidFill>
                <a:latin typeface="Franklin Gothic Medium" pitchFamily="34" charset="0"/>
              </a:rPr>
              <a:t> on the hard disks</a:t>
            </a:r>
            <a:r>
              <a:rPr lang="en-US" dirty="0" smtClean="0">
                <a:solidFill>
                  <a:schemeClr val="accent1">
                    <a:lumMod val="50000"/>
                  </a:schemeClr>
                </a:solidFill>
                <a:latin typeface="Franklin Gothic Medium" pitchFamily="34" charset="0"/>
              </a:rPr>
              <a:t>  </a:t>
            </a:r>
            <a:endParaRPr lang="en-US" dirty="0">
              <a:solidFill>
                <a:schemeClr val="accent1">
                  <a:lumMod val="50000"/>
                </a:schemeClr>
              </a:solidFill>
              <a:latin typeface="Franklin Gothic Medium" pitchFamily="34" charset="0"/>
            </a:endParaRPr>
          </a:p>
        </p:txBody>
      </p:sp>
      <p:cxnSp>
        <p:nvCxnSpPr>
          <p:cNvPr id="7" name="Straight Arrow Connector 6"/>
          <p:cNvCxnSpPr>
            <a:stCxn id="6" idx="1"/>
          </p:cNvCxnSpPr>
          <p:nvPr/>
        </p:nvCxnSpPr>
        <p:spPr>
          <a:xfrm flipH="1">
            <a:off x="4495800" y="1253699"/>
            <a:ext cx="1295400" cy="502806"/>
          </a:xfrm>
          <a:prstGeom prst="straightConnector1">
            <a:avLst/>
          </a:prstGeom>
          <a:ln w="38100">
            <a:solidFill>
              <a:schemeClr val="accent2">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3962400" y="4161524"/>
            <a:ext cx="2667000" cy="403273"/>
          </a:xfrm>
          <a:prstGeom prst="straightConnector1">
            <a:avLst/>
          </a:prstGeom>
          <a:ln w="38100">
            <a:solidFill>
              <a:schemeClr val="accent2">
                <a:lumMod val="50000"/>
              </a:schemeClr>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0"/>
          <p:cNvSpPr txBox="1">
            <a:spLocks noGrp="1"/>
          </p:cNvSpPr>
          <p:nvPr>
            <p:ph sz="half" idx="2"/>
          </p:nvPr>
        </p:nvSpPr>
        <p:spPr>
          <a:xfrm>
            <a:off x="701566" y="2590800"/>
            <a:ext cx="4114800" cy="2751522"/>
          </a:xfrm>
          <a:prstGeom prst="rect">
            <a:avLst/>
          </a:prstGeom>
          <a:noFill/>
        </p:spPr>
        <p:txBody>
          <a:bodyPr wrap="square" rtlCol="0">
            <a:spAutoFit/>
          </a:bodyPr>
          <a:lstStyle/>
          <a:p>
            <a:pPr marL="0" indent="0">
              <a:buNone/>
            </a:pPr>
            <a:r>
              <a:rPr lang="en-US" dirty="0" smtClean="0"/>
              <a:t>Although called memory, RAM is best thought of as available work space.   </a:t>
            </a:r>
          </a:p>
          <a:p>
            <a:pPr marL="0" indent="0">
              <a:buNone/>
            </a:pPr>
            <a:r>
              <a:rPr lang="en-US" dirty="0" smtClean="0"/>
              <a:t>The more RAM your computer has, the more “work,” or programs, you can open and work on simultaneously</a:t>
            </a:r>
            <a:r>
              <a:rPr lang="en-US" sz="2200" dirty="0" smtClean="0"/>
              <a:t>.</a:t>
            </a:r>
          </a:p>
        </p:txBody>
      </p:sp>
      <p:sp>
        <p:nvSpPr>
          <p:cNvPr id="3" name="Slide Number Placeholder 2"/>
          <p:cNvSpPr>
            <a:spLocks noGrp="1"/>
          </p:cNvSpPr>
          <p:nvPr>
            <p:ph type="sldNum" sz="quarter" idx="12"/>
          </p:nvPr>
        </p:nvSpPr>
        <p:spPr/>
        <p:txBody>
          <a:bodyPr/>
          <a:lstStyle/>
          <a:p>
            <a:fld id="{6B260CED-9C6E-43B5-954F-7085C7CBEF98}" type="slidenum">
              <a:rPr lang="en-US" smtClean="0"/>
              <a:pPr/>
              <a:t>19</a:t>
            </a:fld>
            <a:endParaRPr lang="en-US"/>
          </a:p>
        </p:txBody>
      </p:sp>
      <p:sp>
        <p:nvSpPr>
          <p:cNvPr id="7" name="TextBox 6"/>
          <p:cNvSpPr txBox="1"/>
          <p:nvPr/>
        </p:nvSpPr>
        <p:spPr>
          <a:xfrm>
            <a:off x="685800" y="1188008"/>
            <a:ext cx="8229600" cy="1200329"/>
          </a:xfrm>
          <a:prstGeom prst="rect">
            <a:avLst/>
          </a:prstGeom>
          <a:noFill/>
        </p:spPr>
        <p:txBody>
          <a:bodyPr wrap="square" rtlCol="0">
            <a:spAutoFit/>
          </a:bodyPr>
          <a:lstStyle/>
          <a:p>
            <a:pPr algn="ctr"/>
            <a:endParaRPr lang="en-US" sz="2400" dirty="0" smtClean="0">
              <a:solidFill>
                <a:schemeClr val="accent1">
                  <a:lumMod val="50000"/>
                </a:schemeClr>
              </a:solidFill>
              <a:latin typeface="Franklin Gothic Medium" pitchFamily="34" charset="0"/>
            </a:endParaRPr>
          </a:p>
          <a:p>
            <a:r>
              <a:rPr lang="en-US" sz="2400" dirty="0" smtClean="0">
                <a:solidFill>
                  <a:schemeClr val="accent1">
                    <a:lumMod val="50000"/>
                  </a:schemeClr>
                </a:solidFill>
                <a:latin typeface="Franklin Gothic Medium" pitchFamily="34" charset="0"/>
              </a:rPr>
              <a:t>A computer’s temporary memory is called RAM, short for “Random Access Memory”</a:t>
            </a:r>
            <a:endParaRPr lang="en-US" sz="2400" dirty="0">
              <a:solidFill>
                <a:schemeClr val="accent1">
                  <a:lumMod val="50000"/>
                </a:schemeClr>
              </a:solidFill>
              <a:latin typeface="Franklin Gothic Medium" pitchFamily="34" charset="0"/>
            </a:endParaRPr>
          </a:p>
        </p:txBody>
      </p:sp>
      <p:pic>
        <p:nvPicPr>
          <p:cNvPr id="8" name="Picture 7" descr="stack of paper.jpg"/>
          <p:cNvPicPr>
            <a:picLocks noChangeAspect="1"/>
          </p:cNvPicPr>
          <p:nvPr/>
        </p:nvPicPr>
        <p:blipFill>
          <a:blip r:embed="rId3" cstate="print"/>
          <a:stretch>
            <a:fillRect/>
          </a:stretch>
        </p:blipFill>
        <p:spPr>
          <a:xfrm>
            <a:off x="5943601" y="2160132"/>
            <a:ext cx="2459542" cy="3665511"/>
          </a:xfrm>
          <a:prstGeom prst="rect">
            <a:avLst/>
          </a:prstGeom>
          <a:ln w="38100">
            <a:solidFill>
              <a:schemeClr val="accent1">
                <a:lumMod val="50000"/>
              </a:schemeClr>
            </a:solidFill>
          </a:ln>
        </p:spPr>
      </p:pic>
      <p:sp>
        <p:nvSpPr>
          <p:cNvPr id="13" name="TextBox 12"/>
          <p:cNvSpPr txBox="1"/>
          <p:nvPr/>
        </p:nvSpPr>
        <p:spPr>
          <a:xfrm>
            <a:off x="3733800" y="5470440"/>
            <a:ext cx="1689822" cy="369332"/>
          </a:xfrm>
          <a:prstGeom prst="rect">
            <a:avLst/>
          </a:prstGeom>
          <a:noFill/>
          <a:ln>
            <a:noFill/>
          </a:ln>
        </p:spPr>
        <p:txBody>
          <a:bodyPr wrap="none" rtlCol="0">
            <a:spAutoFit/>
          </a:bodyPr>
          <a:lstStyle/>
          <a:p>
            <a:r>
              <a:rPr lang="en-US" dirty="0" smtClean="0">
                <a:solidFill>
                  <a:schemeClr val="accent1">
                    <a:lumMod val="50000"/>
                  </a:schemeClr>
                </a:solidFill>
                <a:latin typeface="Franklin Gothic Medium" pitchFamily="34" charset="0"/>
              </a:rPr>
              <a:t>Computer RAM</a:t>
            </a:r>
            <a:endParaRPr lang="en-US" dirty="0">
              <a:solidFill>
                <a:schemeClr val="accent1">
                  <a:lumMod val="50000"/>
                </a:schemeClr>
              </a:solidFill>
              <a:latin typeface="Franklin Gothic Medium" pitchFamily="34" charset="0"/>
            </a:endParaRPr>
          </a:p>
        </p:txBody>
      </p:sp>
      <p:sp>
        <p:nvSpPr>
          <p:cNvPr id="2" name="TextBox 1"/>
          <p:cNvSpPr txBox="1"/>
          <p:nvPr/>
        </p:nvSpPr>
        <p:spPr>
          <a:xfrm>
            <a:off x="2503336" y="429078"/>
            <a:ext cx="4006225" cy="646331"/>
          </a:xfrm>
          <a:prstGeom prst="rect">
            <a:avLst/>
          </a:prstGeom>
          <a:noFill/>
        </p:spPr>
        <p:txBody>
          <a:bodyPr wrap="none" rtlCol="0">
            <a:spAutoFit/>
          </a:bodyPr>
          <a:lstStyle/>
          <a:p>
            <a:r>
              <a:rPr lang="en-US" sz="3600" dirty="0" smtClean="0">
                <a:solidFill>
                  <a:schemeClr val="tx2"/>
                </a:solidFill>
                <a:latin typeface="Franklin Gothic Medium" pitchFamily="34" charset="0"/>
              </a:rPr>
              <a:t>Computer Memory</a:t>
            </a:r>
            <a:endParaRPr lang="en-US" sz="3600" dirty="0">
              <a:solidFill>
                <a:schemeClr val="tx2"/>
              </a:solidFill>
              <a:latin typeface="Franklin Gothic Medium"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304800"/>
            <a:ext cx="7772400" cy="2308225"/>
          </a:xfrm>
        </p:spPr>
        <p:txBody>
          <a:bodyPr>
            <a:normAutofit/>
          </a:bodyPr>
          <a:lstStyle/>
          <a:p>
            <a:r>
              <a:rPr lang="en-US" sz="3600" dirty="0" smtClean="0"/>
              <a:t/>
            </a:r>
            <a:br>
              <a:rPr lang="en-US" sz="3600" dirty="0" smtClean="0"/>
            </a:br>
            <a:r>
              <a:rPr lang="en-US" sz="3600" dirty="0" smtClean="0"/>
              <a:t>Basic Computer Skills</a:t>
            </a:r>
            <a:endParaRPr lang="en-US" sz="3600" dirty="0"/>
          </a:p>
        </p:txBody>
      </p:sp>
      <p:sp>
        <p:nvSpPr>
          <p:cNvPr id="3" name="Subtitle 2"/>
          <p:cNvSpPr>
            <a:spLocks noGrp="1"/>
          </p:cNvSpPr>
          <p:nvPr>
            <p:ph type="subTitle" idx="1"/>
          </p:nvPr>
        </p:nvSpPr>
        <p:spPr>
          <a:xfrm>
            <a:off x="914400" y="3124200"/>
            <a:ext cx="7239000" cy="2667000"/>
          </a:xfrm>
        </p:spPr>
        <p:txBody>
          <a:bodyPr>
            <a:normAutofit/>
          </a:bodyPr>
          <a:lstStyle/>
          <a:p>
            <a:r>
              <a:rPr lang="en-US" b="1" dirty="0" smtClean="0">
                <a:solidFill>
                  <a:schemeClr val="accent1">
                    <a:lumMod val="50000"/>
                  </a:schemeClr>
                </a:solidFill>
              </a:rPr>
              <a:t>Learning Objectives</a:t>
            </a:r>
          </a:p>
          <a:p>
            <a:endParaRPr lang="en-US" b="1" dirty="0" smtClean="0">
              <a:solidFill>
                <a:schemeClr val="accent1">
                  <a:lumMod val="50000"/>
                </a:schemeClr>
              </a:solidFill>
            </a:endParaRPr>
          </a:p>
          <a:p>
            <a:r>
              <a:rPr lang="en-US" dirty="0" smtClean="0">
                <a:solidFill>
                  <a:schemeClr val="accent1">
                    <a:lumMod val="50000"/>
                  </a:schemeClr>
                </a:solidFill>
              </a:rPr>
              <a:t>Acquire </a:t>
            </a:r>
            <a:r>
              <a:rPr lang="en-US" dirty="0">
                <a:solidFill>
                  <a:schemeClr val="accent1">
                    <a:lumMod val="50000"/>
                  </a:schemeClr>
                </a:solidFill>
              </a:rPr>
              <a:t>introductory familiarity with basic computer parts, terms, and functions</a:t>
            </a:r>
          </a:p>
          <a:p>
            <a:endParaRPr lang="en-US" dirty="0">
              <a:solidFill>
                <a:schemeClr val="accent1">
                  <a:lumMod val="50000"/>
                </a:schemeClr>
              </a:solidFill>
            </a:endParaRPr>
          </a:p>
        </p:txBody>
      </p:sp>
      <p:sp>
        <p:nvSpPr>
          <p:cNvPr id="5" name="Slide Number Placeholder 4"/>
          <p:cNvSpPr>
            <a:spLocks noGrp="1"/>
          </p:cNvSpPr>
          <p:nvPr>
            <p:ph type="sldNum" sz="quarter" idx="11"/>
          </p:nvPr>
        </p:nvSpPr>
        <p:spPr/>
        <p:txBody>
          <a:bodyPr/>
          <a:lstStyle/>
          <a:p>
            <a:fld id="{0A758D84-D059-4916-B6F7-486BE03E5109}" type="slidenum">
              <a:rPr lang="en-US" smtClean="0"/>
              <a:pPr/>
              <a:t>2</a:t>
            </a:fld>
            <a:endParaRPr lang="en-US"/>
          </a:p>
        </p:txBody>
      </p:sp>
    </p:spTree>
    <p:extLst>
      <p:ext uri="{BB962C8B-B14F-4D97-AF65-F5344CB8AC3E}">
        <p14:creationId xmlns:p14="http://schemas.microsoft.com/office/powerpoint/2010/main" val="70715854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0"/>
          <p:cNvSpPr txBox="1">
            <a:spLocks noGrp="1"/>
          </p:cNvSpPr>
          <p:nvPr>
            <p:ph idx="1"/>
          </p:nvPr>
        </p:nvSpPr>
        <p:spPr>
          <a:xfrm>
            <a:off x="486103" y="1524000"/>
            <a:ext cx="4085897" cy="4241161"/>
          </a:xfrm>
          <a:prstGeom prst="rect">
            <a:avLst/>
          </a:prstGeom>
          <a:noFill/>
        </p:spPr>
        <p:txBody>
          <a:bodyPr wrap="square" rtlCol="0">
            <a:spAutoFit/>
          </a:bodyPr>
          <a:lstStyle/>
          <a:p>
            <a:pPr lvl="0">
              <a:spcBef>
                <a:spcPts val="0"/>
              </a:spcBef>
              <a:spcAft>
                <a:spcPts val="1200"/>
              </a:spcAft>
              <a:buNone/>
            </a:pPr>
            <a:r>
              <a:rPr lang="en-US" sz="2400" dirty="0" smtClean="0"/>
              <a:t>RAM</a:t>
            </a:r>
          </a:p>
          <a:p>
            <a:pPr>
              <a:spcBef>
                <a:spcPts val="0"/>
              </a:spcBef>
              <a:spcAft>
                <a:spcPts val="1200"/>
              </a:spcAft>
            </a:pPr>
            <a:r>
              <a:rPr lang="en-US" sz="2400" dirty="0" smtClean="0"/>
              <a:t>The amount of RAM is an important factor in a computer’s performance.  </a:t>
            </a:r>
          </a:p>
          <a:p>
            <a:r>
              <a:rPr lang="en-US" sz="2400" dirty="0" smtClean="0"/>
              <a:t>The more RAM a computer has, the greater it’s ability to “multi-task.”</a:t>
            </a:r>
          </a:p>
          <a:p>
            <a:r>
              <a:rPr lang="en-US" sz="2400" dirty="0" smtClean="0"/>
              <a:t>A large amount of RAM is like having a very large desk – it holds more!</a:t>
            </a:r>
          </a:p>
        </p:txBody>
      </p:sp>
      <p:sp>
        <p:nvSpPr>
          <p:cNvPr id="3" name="Slide Number Placeholder 2"/>
          <p:cNvSpPr>
            <a:spLocks noGrp="1"/>
          </p:cNvSpPr>
          <p:nvPr>
            <p:ph type="sldNum" sz="quarter" idx="12"/>
          </p:nvPr>
        </p:nvSpPr>
        <p:spPr/>
        <p:txBody>
          <a:bodyPr/>
          <a:lstStyle/>
          <a:p>
            <a:fld id="{6B260CED-9C6E-43B5-954F-7085C7CBEF98}" type="slidenum">
              <a:rPr lang="en-US" smtClean="0"/>
              <a:pPr/>
              <a:t>20</a:t>
            </a:fld>
            <a:endParaRPr lang="en-US"/>
          </a:p>
        </p:txBody>
      </p:sp>
      <p:pic>
        <p:nvPicPr>
          <p:cNvPr id="257025" name="Picture 1"/>
          <p:cNvPicPr>
            <a:picLocks noChangeAspect="1" noChangeArrowheads="1"/>
          </p:cNvPicPr>
          <p:nvPr/>
        </p:nvPicPr>
        <p:blipFill>
          <a:blip r:embed="rId3" cstate="print"/>
          <a:stretch>
            <a:fillRect/>
          </a:stretch>
        </p:blipFill>
        <p:spPr bwMode="auto">
          <a:xfrm>
            <a:off x="5131140" y="1828800"/>
            <a:ext cx="3795438" cy="3505200"/>
          </a:xfrm>
          <a:prstGeom prst="rect">
            <a:avLst/>
          </a:prstGeom>
          <a:ln>
            <a:noFill/>
          </a:ln>
          <a:effectLst>
            <a:softEdge rad="112500"/>
          </a:effectLst>
        </p:spPr>
      </p:pic>
      <p:sp>
        <p:nvSpPr>
          <p:cNvPr id="2" name="TextBox 1"/>
          <p:cNvSpPr txBox="1"/>
          <p:nvPr/>
        </p:nvSpPr>
        <p:spPr>
          <a:xfrm>
            <a:off x="1066800" y="457199"/>
            <a:ext cx="6978257" cy="646331"/>
          </a:xfrm>
          <a:prstGeom prst="rect">
            <a:avLst/>
          </a:prstGeom>
          <a:noFill/>
        </p:spPr>
        <p:txBody>
          <a:bodyPr wrap="none" rtlCol="0">
            <a:spAutoFit/>
          </a:bodyPr>
          <a:lstStyle/>
          <a:p>
            <a:r>
              <a:rPr lang="en-US" sz="3600" dirty="0" smtClean="0">
                <a:solidFill>
                  <a:schemeClr val="accent1">
                    <a:lumMod val="50000"/>
                  </a:schemeClr>
                </a:solidFill>
                <a:latin typeface="Franklin Gothic Medium" pitchFamily="34" charset="0"/>
              </a:rPr>
              <a:t>Computer Parts and their Function</a:t>
            </a:r>
            <a:endParaRPr lang="en-US" sz="3600" dirty="0">
              <a:solidFill>
                <a:schemeClr val="accent1">
                  <a:lumMod val="50000"/>
                </a:schemeClr>
              </a:solidFill>
              <a:latin typeface="Franklin Gothic Medium" pitchFamily="34"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0"/>
          <p:cNvSpPr txBox="1">
            <a:spLocks noGrp="1"/>
          </p:cNvSpPr>
          <p:nvPr>
            <p:ph sz="half" idx="2"/>
          </p:nvPr>
        </p:nvSpPr>
        <p:spPr>
          <a:xfrm>
            <a:off x="532605" y="1600200"/>
            <a:ext cx="4038600" cy="3797963"/>
          </a:xfrm>
          <a:prstGeom prst="rect">
            <a:avLst/>
          </a:prstGeom>
          <a:noFill/>
        </p:spPr>
        <p:txBody>
          <a:bodyPr wrap="square" rtlCol="0">
            <a:spAutoFit/>
          </a:bodyPr>
          <a:lstStyle/>
          <a:p>
            <a:pPr lvl="0">
              <a:spcBef>
                <a:spcPts val="0"/>
              </a:spcBef>
              <a:spcAft>
                <a:spcPts val="1200"/>
              </a:spcAft>
              <a:buNone/>
            </a:pPr>
            <a:r>
              <a:rPr lang="en-US" sz="2400" dirty="0" smtClean="0"/>
              <a:t>Memory</a:t>
            </a:r>
          </a:p>
          <a:p>
            <a:pPr>
              <a:spcBef>
                <a:spcPts val="0"/>
              </a:spcBef>
              <a:spcAft>
                <a:spcPts val="1200"/>
              </a:spcAft>
            </a:pPr>
            <a:r>
              <a:rPr lang="en-US" sz="2400" dirty="0" smtClean="0"/>
              <a:t>Instead of being in your mind, the memory in your computer is held on DIMMs (dual in-line memory modules).  </a:t>
            </a:r>
          </a:p>
          <a:p>
            <a:r>
              <a:rPr lang="en-US" sz="2400" dirty="0" smtClean="0"/>
              <a:t>DIMMs are complex circuit boards that are installed inside your computer.</a:t>
            </a:r>
            <a:endParaRPr lang="en-US" sz="2400" dirty="0"/>
          </a:p>
        </p:txBody>
      </p:sp>
      <p:sp>
        <p:nvSpPr>
          <p:cNvPr id="3" name="Slide Number Placeholder 2"/>
          <p:cNvSpPr>
            <a:spLocks noGrp="1"/>
          </p:cNvSpPr>
          <p:nvPr>
            <p:ph type="sldNum" sz="quarter" idx="12"/>
          </p:nvPr>
        </p:nvSpPr>
        <p:spPr/>
        <p:txBody>
          <a:bodyPr/>
          <a:lstStyle/>
          <a:p>
            <a:fld id="{6B260CED-9C6E-43B5-954F-7085C7CBEF98}" type="slidenum">
              <a:rPr lang="en-US" smtClean="0"/>
              <a:pPr/>
              <a:t>21</a:t>
            </a:fld>
            <a:endParaRPr lang="en-US"/>
          </a:p>
        </p:txBody>
      </p:sp>
      <p:pic>
        <p:nvPicPr>
          <p:cNvPr id="8" name="Picture 7" descr="ram.jpg"/>
          <p:cNvPicPr>
            <a:picLocks noChangeAspect="1"/>
          </p:cNvPicPr>
          <p:nvPr/>
        </p:nvPicPr>
        <p:blipFill>
          <a:blip r:embed="rId3" cstate="print">
            <a:clrChange>
              <a:clrFrom>
                <a:srgbClr val="FFFFFF"/>
              </a:clrFrom>
              <a:clrTo>
                <a:srgbClr val="FFFFFF">
                  <a:alpha val="0"/>
                </a:srgbClr>
              </a:clrTo>
            </a:clrChange>
          </a:blip>
          <a:stretch>
            <a:fillRect/>
          </a:stretch>
        </p:blipFill>
        <p:spPr>
          <a:xfrm>
            <a:off x="5867400" y="1143000"/>
            <a:ext cx="2209800" cy="2209800"/>
          </a:xfrm>
          <a:prstGeom prst="rect">
            <a:avLst/>
          </a:prstGeom>
          <a:effectLst>
            <a:softEdge rad="63500"/>
          </a:effectLst>
        </p:spPr>
      </p:pic>
      <p:pic>
        <p:nvPicPr>
          <p:cNvPr id="12290" name="Picture 2"/>
          <p:cNvPicPr>
            <a:picLocks noGrp="1" noChangeAspect="1" noChangeArrowheads="1"/>
          </p:cNvPicPr>
          <p:nvPr>
            <p:ph sz="quarter" idx="13"/>
          </p:nvPr>
        </p:nvPicPr>
        <p:blipFill>
          <a:blip r:embed="rId4" cstate="print">
            <a:clrChange>
              <a:clrFrom>
                <a:srgbClr val="FFFFFF"/>
              </a:clrFrom>
              <a:clrTo>
                <a:srgbClr val="FFFFFF">
                  <a:alpha val="0"/>
                </a:srgbClr>
              </a:clrTo>
            </a:clrChange>
            <a:extLst>
              <a:ext uri="{BEBA8EAE-BF5A-486C-A8C5-ECC9F3942E4B}">
                <a14:imgProps xmlns:a14="http://schemas.microsoft.com/office/drawing/2010/main">
                  <a14:imgLayer r:embed="rId5">
                    <a14:imgEffect>
                      <a14:colorTemperature colorTemp="11200"/>
                    </a14:imgEffect>
                  </a14:imgLayer>
                </a14:imgProps>
              </a:ext>
            </a:extLst>
          </a:blip>
          <a:stretch>
            <a:fillRect/>
          </a:stretch>
        </p:blipFill>
        <p:spPr bwMode="auto">
          <a:xfrm>
            <a:off x="4571204" y="3352800"/>
            <a:ext cx="4041775" cy="2689480"/>
          </a:xfrm>
          <a:prstGeom prst="rect">
            <a:avLst/>
          </a:prstGeom>
          <a:noFill/>
          <a:ln w="28575">
            <a:solidFill>
              <a:schemeClr val="tx1"/>
            </a:solidFill>
            <a:miter lim="800000"/>
            <a:headEnd/>
            <a:tailEnd/>
          </a:ln>
        </p:spPr>
      </p:pic>
      <p:sp>
        <p:nvSpPr>
          <p:cNvPr id="2" name="TextBox 1"/>
          <p:cNvSpPr txBox="1"/>
          <p:nvPr/>
        </p:nvSpPr>
        <p:spPr>
          <a:xfrm>
            <a:off x="685800" y="435114"/>
            <a:ext cx="6978257" cy="646331"/>
          </a:xfrm>
          <a:prstGeom prst="rect">
            <a:avLst/>
          </a:prstGeom>
          <a:noFill/>
        </p:spPr>
        <p:txBody>
          <a:bodyPr wrap="none" rtlCol="0">
            <a:spAutoFit/>
          </a:bodyPr>
          <a:lstStyle/>
          <a:p>
            <a:r>
              <a:rPr lang="en-US" sz="3600" dirty="0" smtClean="0">
                <a:solidFill>
                  <a:schemeClr val="accent1">
                    <a:lumMod val="50000"/>
                  </a:schemeClr>
                </a:solidFill>
                <a:latin typeface="Franklin Gothic Medium" pitchFamily="34" charset="0"/>
              </a:rPr>
              <a:t>Computer Parts and their Function</a:t>
            </a:r>
            <a:endParaRPr lang="en-US" sz="3600" dirty="0">
              <a:solidFill>
                <a:schemeClr val="accent1">
                  <a:lumMod val="50000"/>
                </a:schemeClr>
              </a:solidFill>
              <a:latin typeface="Franklin Gothic Medium" pitchFamily="34"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0A758D84-D059-4916-B6F7-486BE03E5109}" type="slidenum">
              <a:rPr lang="en-US" smtClean="0"/>
              <a:pPr/>
              <a:t>22</a:t>
            </a:fld>
            <a:endParaRPr lang="en-US"/>
          </a:p>
        </p:txBody>
      </p:sp>
      <p:sp>
        <p:nvSpPr>
          <p:cNvPr id="4" name="TextBox 3"/>
          <p:cNvSpPr txBox="1"/>
          <p:nvPr/>
        </p:nvSpPr>
        <p:spPr>
          <a:xfrm>
            <a:off x="304800" y="533400"/>
            <a:ext cx="8382000" cy="830997"/>
          </a:xfrm>
          <a:prstGeom prst="rect">
            <a:avLst/>
          </a:prstGeom>
          <a:noFill/>
        </p:spPr>
        <p:txBody>
          <a:bodyPr wrap="square" rtlCol="0">
            <a:spAutoFit/>
          </a:bodyPr>
          <a:lstStyle/>
          <a:p>
            <a:r>
              <a:rPr lang="en-US" sz="2400" dirty="0" smtClean="0">
                <a:solidFill>
                  <a:schemeClr val="accent1">
                    <a:lumMod val="50000"/>
                  </a:schemeClr>
                </a:solidFill>
                <a:latin typeface="Franklin Gothic Medium" pitchFamily="34" charset="0"/>
              </a:rPr>
              <a:t>All these pieces get wired together on a motherboard, hooked up to a power supply and a fan,</a:t>
            </a:r>
            <a:endParaRPr lang="en-US" sz="2400" dirty="0">
              <a:solidFill>
                <a:schemeClr val="accent1">
                  <a:lumMod val="50000"/>
                </a:schemeClr>
              </a:solidFill>
              <a:latin typeface="Franklin Gothic Medium" pitchFamily="34" charset="0"/>
            </a:endParaRPr>
          </a:p>
        </p:txBody>
      </p:sp>
      <p:pic>
        <p:nvPicPr>
          <p:cNvPr id="6" name="Picture 5" descr="power-supply5.jpg"/>
          <p:cNvPicPr>
            <a:picLocks noChangeAspect="1"/>
          </p:cNvPicPr>
          <p:nvPr/>
        </p:nvPicPr>
        <p:blipFill>
          <a:blip r:embed="rId3" cstate="print"/>
          <a:stretch>
            <a:fillRect/>
          </a:stretch>
        </p:blipFill>
        <p:spPr>
          <a:xfrm>
            <a:off x="4241800" y="2438400"/>
            <a:ext cx="3911600" cy="2933700"/>
          </a:xfrm>
          <a:prstGeom prst="rect">
            <a:avLst/>
          </a:prstGeom>
          <a:ln w="38100">
            <a:solidFill>
              <a:schemeClr val="bg2">
                <a:lumMod val="10000"/>
              </a:schemeClr>
            </a:solidFill>
          </a:ln>
        </p:spPr>
      </p:pic>
      <p:pic>
        <p:nvPicPr>
          <p:cNvPr id="7" name="Picture 6" descr="motherboard.jpg"/>
          <p:cNvPicPr>
            <a:picLocks noChangeAspect="1"/>
          </p:cNvPicPr>
          <p:nvPr/>
        </p:nvPicPr>
        <p:blipFill>
          <a:blip r:embed="rId4" cstate="print">
            <a:extLst>
              <a:ext uri="{BEBA8EAE-BF5A-486C-A8C5-ECC9F3942E4B}">
                <a14:imgProps xmlns:a14="http://schemas.microsoft.com/office/drawing/2010/main">
                  <a14:imgLayer r:embed="rId5">
                    <a14:imgEffect>
                      <a14:colorTemperature colorTemp="4700"/>
                    </a14:imgEffect>
                    <a14:imgEffect>
                      <a14:saturation sat="33000"/>
                    </a14:imgEffect>
                  </a14:imgLayer>
                </a14:imgProps>
              </a:ext>
            </a:extLst>
          </a:blip>
          <a:stretch>
            <a:fillRect/>
          </a:stretch>
        </p:blipFill>
        <p:spPr>
          <a:xfrm>
            <a:off x="990600" y="2438400"/>
            <a:ext cx="2933700" cy="2933700"/>
          </a:xfrm>
          <a:prstGeom prst="rect">
            <a:avLst/>
          </a:prstGeom>
          <a:ln w="38100">
            <a:solidFill>
              <a:schemeClr val="bg2">
                <a:lumMod val="10000"/>
              </a:schemeClr>
            </a:solidFill>
          </a:ln>
        </p:spPr>
      </p:pic>
      <p:sp>
        <p:nvSpPr>
          <p:cNvPr id="17" name="TextBox 16"/>
          <p:cNvSpPr txBox="1"/>
          <p:nvPr/>
        </p:nvSpPr>
        <p:spPr>
          <a:xfrm>
            <a:off x="1711092" y="1828800"/>
            <a:ext cx="1492716" cy="369332"/>
          </a:xfrm>
          <a:prstGeom prst="rect">
            <a:avLst/>
          </a:prstGeom>
          <a:noFill/>
          <a:ln>
            <a:noFill/>
          </a:ln>
        </p:spPr>
        <p:txBody>
          <a:bodyPr wrap="none" rtlCol="0">
            <a:spAutoFit/>
          </a:bodyPr>
          <a:lstStyle/>
          <a:p>
            <a:r>
              <a:rPr lang="en-US" dirty="0" smtClean="0">
                <a:solidFill>
                  <a:schemeClr val="accent1">
                    <a:lumMod val="50000"/>
                  </a:schemeClr>
                </a:solidFill>
                <a:latin typeface="Franklin Gothic Medium" pitchFamily="34" charset="0"/>
              </a:rPr>
              <a:t>Motherboard</a:t>
            </a:r>
            <a:endParaRPr lang="en-US" dirty="0">
              <a:solidFill>
                <a:schemeClr val="accent1">
                  <a:lumMod val="50000"/>
                </a:schemeClr>
              </a:solidFill>
              <a:latin typeface="Franklin Gothic Medium" pitchFamily="34" charset="0"/>
            </a:endParaRPr>
          </a:p>
        </p:txBody>
      </p:sp>
      <p:sp>
        <p:nvSpPr>
          <p:cNvPr id="18" name="TextBox 17"/>
          <p:cNvSpPr txBox="1"/>
          <p:nvPr/>
        </p:nvSpPr>
        <p:spPr>
          <a:xfrm>
            <a:off x="5412770" y="1828800"/>
            <a:ext cx="1492460" cy="369332"/>
          </a:xfrm>
          <a:prstGeom prst="rect">
            <a:avLst/>
          </a:prstGeom>
          <a:noFill/>
          <a:ln>
            <a:noFill/>
          </a:ln>
        </p:spPr>
        <p:txBody>
          <a:bodyPr wrap="none" rtlCol="0">
            <a:spAutoFit/>
          </a:bodyPr>
          <a:lstStyle/>
          <a:p>
            <a:r>
              <a:rPr lang="en-US" dirty="0" smtClean="0">
                <a:solidFill>
                  <a:schemeClr val="accent1">
                    <a:lumMod val="50000"/>
                  </a:schemeClr>
                </a:solidFill>
                <a:latin typeface="Franklin Gothic Medium" pitchFamily="34" charset="0"/>
              </a:rPr>
              <a:t>Power supply</a:t>
            </a:r>
            <a:endParaRPr lang="en-US" dirty="0">
              <a:solidFill>
                <a:schemeClr val="accent1">
                  <a:lumMod val="50000"/>
                </a:schemeClr>
              </a:solidFill>
              <a:latin typeface="Franklin Gothic Medium" pitchFamily="34"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0A758D84-D059-4916-B6F7-486BE03E5109}" type="slidenum">
              <a:rPr lang="en-US" smtClean="0"/>
              <a:pPr/>
              <a:t>23</a:t>
            </a:fld>
            <a:endParaRPr lang="en-US"/>
          </a:p>
        </p:txBody>
      </p:sp>
      <p:sp>
        <p:nvSpPr>
          <p:cNvPr id="4" name="TextBox 3"/>
          <p:cNvSpPr txBox="1"/>
          <p:nvPr/>
        </p:nvSpPr>
        <p:spPr>
          <a:xfrm>
            <a:off x="919655" y="2133600"/>
            <a:ext cx="2590800" cy="2246769"/>
          </a:xfrm>
          <a:prstGeom prst="rect">
            <a:avLst/>
          </a:prstGeom>
          <a:noFill/>
        </p:spPr>
        <p:txBody>
          <a:bodyPr wrap="square" rtlCol="0">
            <a:spAutoFit/>
          </a:bodyPr>
          <a:lstStyle/>
          <a:p>
            <a:r>
              <a:rPr lang="en-US" sz="2800" dirty="0" smtClean="0">
                <a:solidFill>
                  <a:schemeClr val="accent1">
                    <a:lumMod val="50000"/>
                  </a:schemeClr>
                </a:solidFill>
                <a:latin typeface="Franklin Gothic Medium" pitchFamily="34" charset="0"/>
              </a:rPr>
              <a:t>and put inside a computer case, where</a:t>
            </a:r>
          </a:p>
          <a:p>
            <a:r>
              <a:rPr lang="en-US" sz="2800" dirty="0" smtClean="0">
                <a:solidFill>
                  <a:schemeClr val="accent1">
                    <a:lumMod val="50000"/>
                  </a:schemeClr>
                </a:solidFill>
                <a:latin typeface="Franklin Gothic Medium" pitchFamily="34" charset="0"/>
              </a:rPr>
              <a:t>he parts  are held in place</a:t>
            </a:r>
            <a:endParaRPr lang="en-US" sz="2800" dirty="0">
              <a:solidFill>
                <a:schemeClr val="accent1">
                  <a:lumMod val="50000"/>
                </a:schemeClr>
              </a:solidFill>
              <a:latin typeface="Franklin Gothic Medium" pitchFamily="34" charset="0"/>
            </a:endParaRPr>
          </a:p>
        </p:txBody>
      </p:sp>
      <p:pic>
        <p:nvPicPr>
          <p:cNvPr id="6" name="Picture 5" descr="computer-cases-03.jpg"/>
          <p:cNvPicPr>
            <a:picLocks noChangeAspect="1"/>
          </p:cNvPicPr>
          <p:nvPr/>
        </p:nvPicPr>
        <p:blipFill>
          <a:blip r:embed="rId3" cstate="print"/>
          <a:stretch>
            <a:fillRect/>
          </a:stretch>
        </p:blipFill>
        <p:spPr>
          <a:xfrm>
            <a:off x="3733800" y="1447800"/>
            <a:ext cx="4762500" cy="4305300"/>
          </a:xfrm>
          <a:prstGeom prst="rect">
            <a:avLst/>
          </a:prstGeom>
          <a:effectLst>
            <a:softEdge rad="127000"/>
          </a:effec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0A758D84-D059-4916-B6F7-486BE03E5109}" type="slidenum">
              <a:rPr lang="en-US" smtClean="0"/>
              <a:pPr/>
              <a:t>24</a:t>
            </a:fld>
            <a:endParaRPr lang="en-US"/>
          </a:p>
        </p:txBody>
      </p:sp>
      <p:sp>
        <p:nvSpPr>
          <p:cNvPr id="4" name="TextBox 3"/>
          <p:cNvSpPr txBox="1"/>
          <p:nvPr/>
        </p:nvSpPr>
        <p:spPr>
          <a:xfrm>
            <a:off x="914400" y="2438400"/>
            <a:ext cx="2971800" cy="1815882"/>
          </a:xfrm>
          <a:prstGeom prst="rect">
            <a:avLst/>
          </a:prstGeom>
          <a:noFill/>
        </p:spPr>
        <p:txBody>
          <a:bodyPr wrap="square" rtlCol="0">
            <a:spAutoFit/>
          </a:bodyPr>
          <a:lstStyle/>
          <a:p>
            <a:r>
              <a:rPr lang="en-US" sz="2800" dirty="0" smtClean="0">
                <a:solidFill>
                  <a:schemeClr val="accent1">
                    <a:lumMod val="50000"/>
                  </a:schemeClr>
                </a:solidFill>
                <a:latin typeface="Franklin Gothic Medium" pitchFamily="34" charset="0"/>
              </a:rPr>
              <a:t>much like a car  chassis holds the parts of a car in place.  </a:t>
            </a:r>
            <a:endParaRPr lang="en-US" sz="2800" dirty="0">
              <a:solidFill>
                <a:schemeClr val="accent1">
                  <a:lumMod val="50000"/>
                </a:schemeClr>
              </a:solidFill>
              <a:latin typeface="Franklin Gothic Medium" pitchFamily="34" charset="0"/>
            </a:endParaRPr>
          </a:p>
        </p:txBody>
      </p:sp>
      <p:pic>
        <p:nvPicPr>
          <p:cNvPr id="5" name="Picture 4" descr="1932_ford_chassis+.jpg"/>
          <p:cNvPicPr>
            <a:picLocks noChangeAspect="1"/>
          </p:cNvPicPr>
          <p:nvPr/>
        </p:nvPicPr>
        <p:blipFill>
          <a:blip r:embed="rId3" cstate="print"/>
          <a:stretch>
            <a:fillRect/>
          </a:stretch>
        </p:blipFill>
        <p:spPr>
          <a:xfrm>
            <a:off x="4800600" y="1371600"/>
            <a:ext cx="3316260" cy="4416656"/>
          </a:xfrm>
          <a:prstGeom prst="rect">
            <a:avLst/>
          </a:prstGeom>
          <a:ln w="38100">
            <a:solidFill>
              <a:schemeClr val="accent1">
                <a:lumMod val="50000"/>
              </a:schemeClr>
            </a:solidFill>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457200"/>
            <a:ext cx="8229600" cy="1524000"/>
          </a:xfrm>
        </p:spPr>
        <p:txBody>
          <a:bodyPr>
            <a:noAutofit/>
          </a:bodyPr>
          <a:lstStyle/>
          <a:p>
            <a:pPr>
              <a:lnSpc>
                <a:spcPct val="100000"/>
              </a:lnSpc>
            </a:pPr>
            <a:r>
              <a:rPr lang="en-US" sz="2800" dirty="0" smtClean="0">
                <a:solidFill>
                  <a:schemeClr val="accent1">
                    <a:lumMod val="50000"/>
                  </a:schemeClr>
                </a:solidFill>
                <a:effectLst/>
              </a:rPr>
              <a:t>Now let’s look at the final hardware component of a computer, the peripherals and ports. </a:t>
            </a:r>
            <a:endParaRPr lang="en-US" sz="2800" dirty="0">
              <a:solidFill>
                <a:schemeClr val="accent1">
                  <a:lumMod val="50000"/>
                </a:schemeClr>
              </a:solidFill>
              <a:effectLst/>
            </a:endParaRPr>
          </a:p>
        </p:txBody>
      </p:sp>
      <p:sp>
        <p:nvSpPr>
          <p:cNvPr id="22" name="Content Placeholder 21"/>
          <p:cNvSpPr>
            <a:spLocks noGrp="1"/>
          </p:cNvSpPr>
          <p:nvPr>
            <p:ph idx="1"/>
          </p:nvPr>
        </p:nvSpPr>
        <p:spPr>
          <a:xfrm>
            <a:off x="609600" y="2362200"/>
            <a:ext cx="8077200" cy="3505200"/>
          </a:xfrm>
        </p:spPr>
        <p:txBody>
          <a:bodyPr>
            <a:normAutofit/>
          </a:bodyPr>
          <a:lstStyle/>
          <a:p>
            <a:endParaRPr lang="en-US" b="1" i="1" dirty="0" smtClean="0">
              <a:solidFill>
                <a:schemeClr val="tx1"/>
              </a:solidFill>
              <a:latin typeface="+mn-lt"/>
            </a:endParaRPr>
          </a:p>
          <a:p>
            <a:pPr>
              <a:spcBef>
                <a:spcPts val="0"/>
              </a:spcBef>
              <a:spcAft>
                <a:spcPts val="1200"/>
              </a:spcAft>
            </a:pPr>
            <a:r>
              <a:rPr lang="en-US" sz="2400" dirty="0" smtClean="0"/>
              <a:t>Peripherals are the external hardware devices that get plugged into your computer.  </a:t>
            </a:r>
          </a:p>
          <a:p>
            <a:pPr>
              <a:spcBef>
                <a:spcPts val="0"/>
              </a:spcBef>
              <a:spcAft>
                <a:spcPts val="1200"/>
              </a:spcAft>
            </a:pPr>
            <a:r>
              <a:rPr lang="en-US" sz="2400" dirty="0" smtClean="0"/>
              <a:t>They can include anything from keyboards to cameras.</a:t>
            </a:r>
          </a:p>
          <a:p>
            <a:r>
              <a:rPr lang="en-US" sz="2400" dirty="0" smtClean="0"/>
              <a:t>Laptops have fewer peripherals in their standard set up</a:t>
            </a:r>
            <a:r>
              <a:rPr lang="en-US" sz="2400" i="1" dirty="0" smtClean="0"/>
              <a:t>.</a:t>
            </a:r>
          </a:p>
        </p:txBody>
      </p:sp>
      <p:sp>
        <p:nvSpPr>
          <p:cNvPr id="8" name="Slide Number Placeholder 7"/>
          <p:cNvSpPr>
            <a:spLocks noGrp="1"/>
          </p:cNvSpPr>
          <p:nvPr>
            <p:ph type="sldNum" sz="quarter" idx="12"/>
          </p:nvPr>
        </p:nvSpPr>
        <p:spPr/>
        <p:txBody>
          <a:bodyPr/>
          <a:lstStyle/>
          <a:p>
            <a:fld id="{0A758D84-D059-4916-B6F7-486BE03E5109}" type="slidenum">
              <a:rPr lang="en-US" smtClean="0"/>
              <a:pPr/>
              <a:t>25</a:t>
            </a:fld>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0A758D84-D059-4916-B6F7-486BE03E5109}" type="slidenum">
              <a:rPr lang="en-US" smtClean="0"/>
              <a:pPr/>
              <a:t>26</a:t>
            </a:fld>
            <a:endParaRPr lang="en-US"/>
          </a:p>
        </p:txBody>
      </p:sp>
      <p:pic>
        <p:nvPicPr>
          <p:cNvPr id="4" name="Picture 3" descr="printer.jpg"/>
          <p:cNvPicPr>
            <a:picLocks noChangeAspect="1"/>
          </p:cNvPicPr>
          <p:nvPr/>
        </p:nvPicPr>
        <p:blipFill>
          <a:blip r:embed="rId3" cstate="print">
            <a:clrChange>
              <a:clrFrom>
                <a:srgbClr val="FFFFFF"/>
              </a:clrFrom>
              <a:clrTo>
                <a:srgbClr val="FFFFFF">
                  <a:alpha val="0"/>
                </a:srgbClr>
              </a:clrTo>
            </a:clrChange>
            <a:duotone>
              <a:schemeClr val="accent4">
                <a:shade val="45000"/>
                <a:satMod val="135000"/>
              </a:schemeClr>
              <a:prstClr val="white"/>
            </a:duotone>
          </a:blip>
          <a:srcRect b="9091"/>
          <a:stretch>
            <a:fillRect/>
          </a:stretch>
        </p:blipFill>
        <p:spPr>
          <a:xfrm>
            <a:off x="914400" y="533400"/>
            <a:ext cx="3352800" cy="3048000"/>
          </a:xfrm>
          <a:prstGeom prst="rect">
            <a:avLst/>
          </a:prstGeom>
          <a:ln w="38100">
            <a:noFill/>
          </a:ln>
        </p:spPr>
      </p:pic>
      <p:pic>
        <p:nvPicPr>
          <p:cNvPr id="5" name="Picture 4" descr="keyboard.jpg"/>
          <p:cNvPicPr>
            <a:picLocks noChangeAspect="1"/>
          </p:cNvPicPr>
          <p:nvPr/>
        </p:nvPicPr>
        <p:blipFill>
          <a:blip r:embed="rId4" cstate="print">
            <a:clrChange>
              <a:clrFrom>
                <a:srgbClr val="FDFDFD"/>
              </a:clrFrom>
              <a:clrTo>
                <a:srgbClr val="FDFDFD">
                  <a:alpha val="0"/>
                </a:srgbClr>
              </a:clrTo>
            </a:clrChange>
            <a:duotone>
              <a:schemeClr val="accent1">
                <a:shade val="45000"/>
                <a:satMod val="135000"/>
              </a:schemeClr>
              <a:prstClr val="white"/>
            </a:duotone>
          </a:blip>
          <a:stretch>
            <a:fillRect/>
          </a:stretch>
        </p:blipFill>
        <p:spPr>
          <a:xfrm>
            <a:off x="3733800" y="3886199"/>
            <a:ext cx="4976812" cy="2030399"/>
          </a:xfrm>
          <a:prstGeom prst="rect">
            <a:avLst/>
          </a:prstGeom>
          <a:ln w="38100">
            <a:noFill/>
          </a:ln>
        </p:spPr>
      </p:pic>
      <p:sp>
        <p:nvSpPr>
          <p:cNvPr id="6" name="TextBox 5"/>
          <p:cNvSpPr txBox="1"/>
          <p:nvPr/>
        </p:nvSpPr>
        <p:spPr>
          <a:xfrm>
            <a:off x="4953000" y="1219200"/>
            <a:ext cx="3581400" cy="1815882"/>
          </a:xfrm>
          <a:prstGeom prst="rect">
            <a:avLst/>
          </a:prstGeom>
          <a:noFill/>
        </p:spPr>
        <p:txBody>
          <a:bodyPr wrap="square" rtlCol="0">
            <a:spAutoFit/>
          </a:bodyPr>
          <a:lstStyle/>
          <a:p>
            <a:r>
              <a:rPr lang="en-US" sz="2800" dirty="0" smtClean="0">
                <a:solidFill>
                  <a:schemeClr val="accent1">
                    <a:lumMod val="50000"/>
                  </a:schemeClr>
                </a:solidFill>
                <a:latin typeface="Franklin Gothic Medium" pitchFamily="34" charset="0"/>
              </a:rPr>
              <a:t>Some examples of peripherals are printers and keyboards.</a:t>
            </a:r>
            <a:endParaRPr lang="en-US" sz="2800" dirty="0">
              <a:solidFill>
                <a:schemeClr val="accent1">
                  <a:lumMod val="50000"/>
                </a:schemeClr>
              </a:solidFill>
              <a:latin typeface="Franklin Gothic Medium" pitchFamily="34"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620615" y="381000"/>
            <a:ext cx="4040188" cy="650875"/>
          </a:xfrm>
        </p:spPr>
        <p:txBody>
          <a:bodyPr/>
          <a:lstStyle/>
          <a:p>
            <a:r>
              <a:rPr lang="en-US" sz="3200" dirty="0" smtClean="0"/>
              <a:t>Ports on Your Laptop</a:t>
            </a:r>
            <a:endParaRPr lang="en-US" sz="3200" dirty="0"/>
          </a:p>
        </p:txBody>
      </p:sp>
      <p:sp>
        <p:nvSpPr>
          <p:cNvPr id="8" name="Slide Number Placeholder 7"/>
          <p:cNvSpPr>
            <a:spLocks noGrp="1"/>
          </p:cNvSpPr>
          <p:nvPr>
            <p:ph type="sldNum" sz="quarter" idx="12"/>
          </p:nvPr>
        </p:nvSpPr>
        <p:spPr/>
        <p:txBody>
          <a:bodyPr/>
          <a:lstStyle/>
          <a:p>
            <a:fld id="{0A758D84-D059-4916-B6F7-486BE03E5109}" type="slidenum">
              <a:rPr lang="en-US" smtClean="0"/>
              <a:pPr/>
              <a:t>27</a:t>
            </a:fld>
            <a:endParaRPr lang="en-US"/>
          </a:p>
        </p:txBody>
      </p:sp>
      <p:pic>
        <p:nvPicPr>
          <p:cNvPr id="12" name="Content Placeholder 11"/>
          <p:cNvPicPr>
            <a:picLocks noGrp="1"/>
          </p:cNvPicPr>
          <p:nvPr>
            <p:ph sz="quarter" idx="13"/>
          </p:nvPr>
        </p:nvPicPr>
        <p:blipFill rotWithShape="1">
          <a:blip r:embed="rId3" cstate="print"/>
          <a:srcRect l="27695" t="14716" r="6911" b="28438"/>
          <a:stretch/>
        </p:blipFill>
        <p:spPr bwMode="auto">
          <a:xfrm>
            <a:off x="1397542" y="1615174"/>
            <a:ext cx="2860973" cy="1609583"/>
          </a:xfrm>
          <a:prstGeom prst="rect">
            <a:avLst/>
          </a:prstGeom>
          <a:noFill/>
          <a:ln w="38100">
            <a:solidFill>
              <a:schemeClr val="accent1">
                <a:lumMod val="50000"/>
              </a:schemeClr>
            </a:solidFill>
            <a:miter lim="800000"/>
            <a:headEnd/>
            <a:tailEnd/>
          </a:ln>
        </p:spPr>
      </p:pic>
      <p:pic>
        <p:nvPicPr>
          <p:cNvPr id="13" name="Picture 12"/>
          <p:cNvPicPr/>
          <p:nvPr/>
        </p:nvPicPr>
        <p:blipFill>
          <a:blip r:embed="rId4" cstate="print"/>
          <a:srcRect l="31500" t="60205" r="9422" b="24312"/>
          <a:stretch>
            <a:fillRect/>
          </a:stretch>
        </p:blipFill>
        <p:spPr bwMode="auto">
          <a:xfrm>
            <a:off x="914399" y="4038600"/>
            <a:ext cx="3412433" cy="1438384"/>
          </a:xfrm>
          <a:prstGeom prst="rect">
            <a:avLst/>
          </a:prstGeom>
          <a:noFill/>
          <a:ln w="38100">
            <a:solidFill>
              <a:schemeClr val="tx2">
                <a:lumMod val="50000"/>
              </a:schemeClr>
            </a:solidFill>
            <a:miter lim="800000"/>
            <a:headEnd/>
            <a:tailEnd/>
          </a:ln>
        </p:spPr>
      </p:pic>
      <p:sp>
        <p:nvSpPr>
          <p:cNvPr id="1027" name="Oval 3"/>
          <p:cNvSpPr>
            <a:spLocks noChangeArrowheads="1"/>
          </p:cNvSpPr>
          <p:nvPr/>
        </p:nvSpPr>
        <p:spPr bwMode="auto">
          <a:xfrm rot="1547635">
            <a:off x="1359119" y="2339125"/>
            <a:ext cx="2236012" cy="473038"/>
          </a:xfrm>
          <a:prstGeom prst="ellipse">
            <a:avLst/>
          </a:prstGeom>
          <a:solidFill>
            <a:schemeClr val="bg1">
              <a:alpha val="25000"/>
            </a:schemeClr>
          </a:solidFill>
          <a:ln w="38100">
            <a:solidFill>
              <a:schemeClr val="tx2">
                <a:lumMod val="40000"/>
                <a:lumOff val="60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28" name="Oval 4"/>
          <p:cNvSpPr>
            <a:spLocks noChangeArrowheads="1"/>
          </p:cNvSpPr>
          <p:nvPr/>
        </p:nvSpPr>
        <p:spPr bwMode="auto">
          <a:xfrm>
            <a:off x="2895600" y="4676884"/>
            <a:ext cx="1371600" cy="571500"/>
          </a:xfrm>
          <a:prstGeom prst="ellipse">
            <a:avLst/>
          </a:prstGeom>
          <a:solidFill>
            <a:schemeClr val="bg1">
              <a:alpha val="25000"/>
            </a:schemeClr>
          </a:solidFill>
          <a:ln w="38100">
            <a:solidFill>
              <a:schemeClr val="tx2">
                <a:lumMod val="40000"/>
                <a:lumOff val="60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 name="Rectangle 15"/>
          <p:cNvSpPr/>
          <p:nvPr/>
        </p:nvSpPr>
        <p:spPr>
          <a:xfrm>
            <a:off x="1573012" y="3299439"/>
            <a:ext cx="2650432" cy="369332"/>
          </a:xfrm>
          <a:prstGeom prst="rect">
            <a:avLst/>
          </a:prstGeom>
        </p:spPr>
        <p:txBody>
          <a:bodyPr wrap="square">
            <a:spAutoFit/>
          </a:bodyPr>
          <a:lstStyle/>
          <a:p>
            <a:r>
              <a:rPr lang="en-US" dirty="0" smtClean="0">
                <a:latin typeface="+mj-lt"/>
              </a:rPr>
              <a:t>The left side of a laptop</a:t>
            </a:r>
            <a:endParaRPr lang="en-US" dirty="0">
              <a:latin typeface="+mj-lt"/>
            </a:endParaRPr>
          </a:p>
        </p:txBody>
      </p:sp>
      <p:sp>
        <p:nvSpPr>
          <p:cNvPr id="17" name="Rectangle 16"/>
          <p:cNvSpPr/>
          <p:nvPr/>
        </p:nvSpPr>
        <p:spPr>
          <a:xfrm>
            <a:off x="1236679" y="5528879"/>
            <a:ext cx="2723823" cy="369332"/>
          </a:xfrm>
          <a:prstGeom prst="rect">
            <a:avLst/>
          </a:prstGeom>
        </p:spPr>
        <p:txBody>
          <a:bodyPr wrap="none">
            <a:spAutoFit/>
          </a:bodyPr>
          <a:lstStyle/>
          <a:p>
            <a:r>
              <a:rPr lang="en-US" dirty="0" smtClean="0">
                <a:latin typeface="+mj-lt"/>
              </a:rPr>
              <a:t>The right side of a laptop</a:t>
            </a:r>
            <a:endParaRPr lang="en-US" dirty="0">
              <a:latin typeface="+mj-lt"/>
            </a:endParaRPr>
          </a:p>
        </p:txBody>
      </p:sp>
      <p:sp>
        <p:nvSpPr>
          <p:cNvPr id="20" name="TextBox 19"/>
          <p:cNvSpPr txBox="1"/>
          <p:nvPr/>
        </p:nvSpPr>
        <p:spPr>
          <a:xfrm>
            <a:off x="4931979" y="1427469"/>
            <a:ext cx="3602421" cy="4154984"/>
          </a:xfrm>
          <a:prstGeom prst="rect">
            <a:avLst/>
          </a:prstGeom>
          <a:noFill/>
        </p:spPr>
        <p:txBody>
          <a:bodyPr wrap="square" rtlCol="0">
            <a:spAutoFit/>
          </a:bodyPr>
          <a:lstStyle/>
          <a:p>
            <a:pPr>
              <a:spcAft>
                <a:spcPts val="1800"/>
              </a:spcAft>
            </a:pPr>
            <a:r>
              <a:rPr lang="en-US" sz="2400" dirty="0" smtClean="0">
                <a:solidFill>
                  <a:schemeClr val="accent1">
                    <a:lumMod val="50000"/>
                  </a:schemeClr>
                </a:solidFill>
                <a:latin typeface="Franklin Gothic Medium" pitchFamily="34" charset="0"/>
              </a:rPr>
              <a:t>Ports are docks, or connecting plugs, for your peripherals.</a:t>
            </a:r>
          </a:p>
          <a:p>
            <a:pPr>
              <a:spcAft>
                <a:spcPts val="1800"/>
              </a:spcAft>
            </a:pPr>
            <a:r>
              <a:rPr lang="en-US" sz="2400" dirty="0" smtClean="0">
                <a:solidFill>
                  <a:schemeClr val="accent1">
                    <a:lumMod val="50000"/>
                  </a:schemeClr>
                </a:solidFill>
                <a:latin typeface="Franklin Gothic Medium" pitchFamily="34" charset="0"/>
              </a:rPr>
              <a:t>They are the  locations on your computer at which you connect peripherals. </a:t>
            </a:r>
          </a:p>
          <a:p>
            <a:r>
              <a:rPr lang="en-US" sz="2400" dirty="0" smtClean="0">
                <a:solidFill>
                  <a:schemeClr val="accent1">
                    <a:lumMod val="50000"/>
                  </a:schemeClr>
                </a:solidFill>
                <a:latin typeface="Franklin Gothic Medium" pitchFamily="34" charset="0"/>
              </a:rPr>
              <a:t> Each peripheral is designed to connect to a particular kind of port.</a:t>
            </a:r>
          </a:p>
          <a:p>
            <a:endParaRPr lang="en-US" dirty="0">
              <a:solidFill>
                <a:schemeClr val="accent1">
                  <a:lumMod val="50000"/>
                </a:schemeClr>
              </a:solidFill>
              <a:latin typeface="Franklin Gothic Medium" pitchFamily="34"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1869" y="457200"/>
            <a:ext cx="8229600" cy="838200"/>
          </a:xfrm>
        </p:spPr>
        <p:txBody>
          <a:bodyPr>
            <a:normAutofit/>
          </a:bodyPr>
          <a:lstStyle/>
          <a:p>
            <a:r>
              <a:rPr lang="en-US" sz="3600" dirty="0" smtClean="0"/>
              <a:t>Ports for peripherals on a Laptop</a:t>
            </a:r>
            <a:endParaRPr lang="en-US" sz="3600"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423204667"/>
              </p:ext>
            </p:extLst>
          </p:nvPr>
        </p:nvGraphicFramePr>
        <p:xfrm>
          <a:off x="447378" y="2073728"/>
          <a:ext cx="8229598" cy="3091543"/>
        </p:xfrm>
        <a:graphic>
          <a:graphicData uri="http://schemas.openxmlformats.org/drawingml/2006/table">
            <a:tbl>
              <a:tblPr firstRow="1" bandRow="1" bandCol="1">
                <a:tableStyleId>{69012ECD-51FC-41F1-AA8D-1B2483CD663E}</a:tableStyleId>
              </a:tblPr>
              <a:tblGrid>
                <a:gridCol w="2971800"/>
                <a:gridCol w="1600198"/>
                <a:gridCol w="3657600"/>
              </a:tblGrid>
              <a:tr h="3091543">
                <a:tc>
                  <a:txBody>
                    <a:bodyPr/>
                    <a:lstStyle/>
                    <a:p>
                      <a:endParaRPr lang="en-US" dirty="0"/>
                    </a:p>
                  </a:txBody>
                  <a:tcPr>
                    <a:solidFill>
                      <a:schemeClr val="tx1">
                        <a:lumMod val="65000"/>
                        <a:lumOff val="35000"/>
                      </a:schemeClr>
                    </a:solidFill>
                  </a:tcPr>
                </a:tc>
                <a:tc>
                  <a:txBody>
                    <a:bodyPr/>
                    <a:lstStyle/>
                    <a:p>
                      <a:pPr marL="342900" indent="-342900">
                        <a:buNone/>
                      </a:pPr>
                      <a:r>
                        <a:rPr lang="en-US" sz="2000" i="0" baseline="0" dirty="0" smtClean="0"/>
                        <a:t>  </a:t>
                      </a:r>
                      <a:r>
                        <a:rPr lang="en-US" sz="2000" b="0" i="0" baseline="0" dirty="0" smtClean="0">
                          <a:solidFill>
                            <a:schemeClr val="accent1">
                              <a:lumMod val="50000"/>
                            </a:schemeClr>
                          </a:solidFill>
                          <a:latin typeface="+mj-lt"/>
                        </a:rPr>
                        <a:t>USB</a:t>
                      </a:r>
                      <a:r>
                        <a:rPr lang="en-US" sz="2000" b="0" i="0" baseline="0" dirty="0" smtClean="0">
                          <a:latin typeface="+mj-lt"/>
                        </a:rPr>
                        <a:t> </a:t>
                      </a:r>
                      <a:r>
                        <a:rPr lang="en-US" sz="2000" b="0" i="0" baseline="0" dirty="0" smtClean="0">
                          <a:solidFill>
                            <a:schemeClr val="tx2">
                              <a:lumMod val="50000"/>
                            </a:schemeClr>
                          </a:solidFill>
                          <a:latin typeface="+mj-lt"/>
                        </a:rPr>
                        <a:t>Plug</a:t>
                      </a:r>
                    </a:p>
                    <a:p>
                      <a:pPr marL="342900" indent="-342900">
                        <a:buNone/>
                      </a:pPr>
                      <a:endParaRPr lang="en-US" sz="1600" dirty="0" smtClean="0"/>
                    </a:p>
                    <a:p>
                      <a:pPr marL="342900" indent="-342900">
                        <a:buNone/>
                      </a:pPr>
                      <a:endParaRPr lang="en-US" sz="1600" dirty="0" smtClean="0"/>
                    </a:p>
                    <a:p>
                      <a:pPr marL="342900" indent="-342900">
                        <a:buNone/>
                      </a:pPr>
                      <a:endParaRPr lang="en-US" sz="1600" dirty="0" smtClean="0"/>
                    </a:p>
                    <a:p>
                      <a:pPr marL="342900" indent="-342900">
                        <a:buNone/>
                      </a:pPr>
                      <a:endParaRPr lang="en-US" sz="1600" dirty="0" smtClean="0"/>
                    </a:p>
                    <a:p>
                      <a:pPr marL="342900" indent="-342900">
                        <a:buNone/>
                      </a:pPr>
                      <a:endParaRPr lang="en-US" sz="1600" dirty="0" smtClean="0"/>
                    </a:p>
                    <a:p>
                      <a:pPr marL="342900" indent="-342900">
                        <a:buNone/>
                      </a:pPr>
                      <a:endParaRPr lang="en-US" sz="1600" dirty="0" smtClean="0"/>
                    </a:p>
                  </a:txBody>
                  <a:tcPr anchor="ctr">
                    <a:solidFill>
                      <a:schemeClr val="bg2"/>
                    </a:solidFill>
                  </a:tcPr>
                </a:tc>
                <a:tc>
                  <a:txBody>
                    <a:bodyPr/>
                    <a:lstStyle/>
                    <a:p>
                      <a:r>
                        <a:rPr lang="en-US" sz="2000" b="0" dirty="0" smtClean="0">
                          <a:solidFill>
                            <a:schemeClr val="tx1"/>
                          </a:solidFill>
                          <a:latin typeface="+mj-lt"/>
                        </a:rPr>
                        <a:t>The most common</a:t>
                      </a:r>
                      <a:r>
                        <a:rPr lang="en-US" sz="2000" b="0" baseline="0" dirty="0" smtClean="0">
                          <a:solidFill>
                            <a:schemeClr val="tx1"/>
                          </a:solidFill>
                          <a:latin typeface="+mj-lt"/>
                        </a:rPr>
                        <a:t> ports and plugs are </a:t>
                      </a:r>
                      <a:r>
                        <a:rPr lang="en-US" sz="2000" b="0" dirty="0" smtClean="0">
                          <a:solidFill>
                            <a:schemeClr val="tx1"/>
                          </a:solidFill>
                          <a:latin typeface="+mj-lt"/>
                        </a:rPr>
                        <a:t>USB.  USB</a:t>
                      </a:r>
                      <a:r>
                        <a:rPr lang="en-US" sz="2000" b="0" baseline="0" dirty="0" smtClean="0">
                          <a:solidFill>
                            <a:schemeClr val="tx1"/>
                          </a:solidFill>
                          <a:latin typeface="+mj-lt"/>
                        </a:rPr>
                        <a:t> stands for “Universal Serial Bus.”  These</a:t>
                      </a:r>
                      <a:r>
                        <a:rPr lang="en-US" sz="2000" b="0" dirty="0" smtClean="0">
                          <a:solidFill>
                            <a:schemeClr val="tx1"/>
                          </a:solidFill>
                          <a:latin typeface="+mj-lt"/>
                        </a:rPr>
                        <a:t> plugs and ports are used for many peripherals, such as digital cameras, modems, scanners, webcams,</a:t>
                      </a:r>
                      <a:r>
                        <a:rPr lang="en-US" sz="2000" b="0" baseline="0" dirty="0" smtClean="0">
                          <a:solidFill>
                            <a:schemeClr val="tx1"/>
                          </a:solidFill>
                          <a:latin typeface="+mj-lt"/>
                        </a:rPr>
                        <a:t> and even your mouse.</a:t>
                      </a:r>
                      <a:endParaRPr lang="en-US" sz="2000" b="0" dirty="0">
                        <a:solidFill>
                          <a:schemeClr val="tx1"/>
                        </a:solidFill>
                        <a:latin typeface="+mj-lt"/>
                      </a:endParaRPr>
                    </a:p>
                  </a:txBody>
                  <a:tcPr anchor="ctr">
                    <a:solidFill>
                      <a:schemeClr val="bg2"/>
                    </a:solidFill>
                  </a:tcPr>
                </a:tc>
              </a:tr>
            </a:tbl>
          </a:graphicData>
        </a:graphic>
      </p:graphicFrame>
      <p:sp>
        <p:nvSpPr>
          <p:cNvPr id="5" name="Slide Number Placeholder 4"/>
          <p:cNvSpPr>
            <a:spLocks noGrp="1"/>
          </p:cNvSpPr>
          <p:nvPr>
            <p:ph type="sldNum" sz="quarter" idx="12"/>
          </p:nvPr>
        </p:nvSpPr>
        <p:spPr/>
        <p:txBody>
          <a:bodyPr/>
          <a:lstStyle/>
          <a:p>
            <a:fld id="{0A758D84-D059-4916-B6F7-486BE03E5109}" type="slidenum">
              <a:rPr lang="en-US" smtClean="0"/>
              <a:pPr/>
              <a:t>28</a:t>
            </a:fld>
            <a:endParaRPr lang="en-US"/>
          </a:p>
        </p:txBody>
      </p:sp>
      <p:pic>
        <p:nvPicPr>
          <p:cNvPr id="7" name="Picture 6"/>
          <p:cNvPicPr/>
          <p:nvPr/>
        </p:nvPicPr>
        <p:blipFill>
          <a:blip r:embed="rId3" cstate="print"/>
          <a:srcRect l="29510" t="13316" r="18741" b="26747"/>
          <a:stretch>
            <a:fillRect/>
          </a:stretch>
        </p:blipFill>
        <p:spPr bwMode="auto">
          <a:xfrm>
            <a:off x="473654" y="2117834"/>
            <a:ext cx="3031546" cy="3003331"/>
          </a:xfrm>
          <a:prstGeom prst="rect">
            <a:avLst/>
          </a:prstGeom>
          <a:noFill/>
          <a:ln w="28575">
            <a:solidFill>
              <a:schemeClr val="tx2">
                <a:lumMod val="50000"/>
              </a:schemeClr>
            </a:solidFill>
            <a:miter lim="800000"/>
            <a:headEnd/>
            <a:tailEnd/>
          </a:ln>
        </p:spPr>
      </p:pic>
      <p:sp>
        <p:nvSpPr>
          <p:cNvPr id="2054" name="Oval 6"/>
          <p:cNvSpPr>
            <a:spLocks noChangeArrowheads="1"/>
          </p:cNvSpPr>
          <p:nvPr/>
        </p:nvSpPr>
        <p:spPr bwMode="auto">
          <a:xfrm>
            <a:off x="1752600" y="3886200"/>
            <a:ext cx="713454" cy="609600"/>
          </a:xfrm>
          <a:prstGeom prst="ellipse">
            <a:avLst/>
          </a:prstGeom>
          <a:noFill/>
          <a:ln w="38100">
            <a:solidFill>
              <a:schemeClr val="bg1"/>
            </a:solidFill>
            <a:round/>
            <a:headEnd/>
            <a:tailEnd/>
          </a:ln>
        </p:spPr>
        <p:txBody>
          <a:bodyPr vert="horz" wrap="squar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100" b="0" i="0" u="none" strike="noStrike" cap="none" normalizeH="0" baseline="0" dirty="0" smtClean="0">
                <a:ln>
                  <a:noFill/>
                </a:ln>
                <a:solidFill>
                  <a:schemeClr val="bg1">
                    <a:lumMod val="95000"/>
                  </a:schemeClr>
                </a:solidFill>
                <a:effectLst/>
                <a:latin typeface="Arial" pitchFamily="34" charset="0"/>
                <a:cs typeface="Arial" pitchFamily="34" charset="0"/>
              </a:rPr>
              <a:t>*</a:t>
            </a:r>
          </a:p>
        </p:txBody>
      </p:sp>
      <p:pic>
        <p:nvPicPr>
          <p:cNvPr id="16" name="Picture 15" descr="IMG_2502.JPG"/>
          <p:cNvPicPr/>
          <p:nvPr/>
        </p:nvPicPr>
        <p:blipFill>
          <a:blip r:embed="rId4" cstate="print"/>
          <a:srcRect l="48447" t="24535" r="20308" b="44934"/>
          <a:stretch>
            <a:fillRect/>
          </a:stretch>
        </p:blipFill>
        <p:spPr bwMode="auto">
          <a:xfrm>
            <a:off x="3657600" y="3206969"/>
            <a:ext cx="1219200" cy="1143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noAutofit/>
          </a:bodyPr>
          <a:lstStyle/>
          <a:p>
            <a:r>
              <a:rPr lang="en-US" sz="3600" dirty="0" smtClean="0"/>
              <a:t/>
            </a:r>
            <a:br>
              <a:rPr lang="en-US" sz="3600" dirty="0" smtClean="0"/>
            </a:br>
            <a:r>
              <a:rPr lang="en-US" sz="3600" dirty="0" smtClean="0"/>
              <a:t>Ports for power</a:t>
            </a:r>
            <a:endParaRPr lang="en-US" sz="3600"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4037047117"/>
              </p:ext>
            </p:extLst>
          </p:nvPr>
        </p:nvGraphicFramePr>
        <p:xfrm>
          <a:off x="538655" y="2056744"/>
          <a:ext cx="8229600" cy="2634343"/>
        </p:xfrm>
        <a:graphic>
          <a:graphicData uri="http://schemas.openxmlformats.org/drawingml/2006/table">
            <a:tbl>
              <a:tblPr firstRow="1" bandRow="1">
                <a:tableStyleId>{69012ECD-51FC-41F1-AA8D-1B2483CD663E}</a:tableStyleId>
              </a:tblPr>
              <a:tblGrid>
                <a:gridCol w="3276600"/>
                <a:gridCol w="1447800"/>
                <a:gridCol w="3505200"/>
              </a:tblGrid>
              <a:tr h="2634343">
                <a:tc>
                  <a:txBody>
                    <a:bodyPr/>
                    <a:lstStyle/>
                    <a:p>
                      <a:endParaRPr lang="en-US"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lumMod val="65000"/>
                      </a:schemeClr>
                    </a:solidFill>
                  </a:tcPr>
                </a:tc>
                <a:tc>
                  <a:txBody>
                    <a:bodyPr/>
                    <a:lstStyle/>
                    <a:p>
                      <a:pPr marL="174625" indent="-174625" algn="ctr">
                        <a:buNone/>
                      </a:pPr>
                      <a:r>
                        <a:rPr lang="en-US" sz="2000" b="0" baseline="0" dirty="0" smtClean="0">
                          <a:solidFill>
                            <a:schemeClr val="tx2">
                              <a:lumMod val="50000"/>
                            </a:schemeClr>
                          </a:solidFill>
                          <a:latin typeface="+mn-lt"/>
                        </a:rPr>
                        <a:t>A/C </a:t>
                      </a:r>
                    </a:p>
                    <a:p>
                      <a:pPr marL="174625" indent="-174625" algn="ctr">
                        <a:buNone/>
                      </a:pPr>
                      <a:r>
                        <a:rPr lang="en-US" sz="2000" b="0" baseline="0" dirty="0" smtClean="0">
                          <a:solidFill>
                            <a:schemeClr val="tx2">
                              <a:lumMod val="50000"/>
                            </a:schemeClr>
                          </a:solidFill>
                          <a:latin typeface="+mn-lt"/>
                        </a:rPr>
                        <a:t>(Power) </a:t>
                      </a:r>
                    </a:p>
                    <a:p>
                      <a:pPr marL="174625" indent="-174625" algn="ctr">
                        <a:buNone/>
                      </a:pPr>
                      <a:r>
                        <a:rPr lang="en-US" sz="2000" b="0" baseline="0" dirty="0" smtClean="0">
                          <a:solidFill>
                            <a:schemeClr val="tx2">
                              <a:lumMod val="50000"/>
                            </a:schemeClr>
                          </a:solidFill>
                          <a:latin typeface="+mn-lt"/>
                        </a:rPr>
                        <a:t>Plug</a:t>
                      </a:r>
                    </a:p>
                    <a:p>
                      <a:pPr marL="174625" indent="-174625" algn="ctr">
                        <a:buNone/>
                      </a:pPr>
                      <a:endParaRPr lang="en-US" sz="2000" b="0" baseline="0" dirty="0" smtClean="0">
                        <a:solidFill>
                          <a:schemeClr val="tx2">
                            <a:lumMod val="50000"/>
                          </a:schemeClr>
                        </a:solidFill>
                        <a:latin typeface="+mn-lt"/>
                      </a:endParaRPr>
                    </a:p>
                    <a:p>
                      <a:pPr marL="174625" indent="-174625" algn="ctr">
                        <a:buNone/>
                      </a:pPr>
                      <a:endParaRPr lang="en-US" sz="2000" b="0" baseline="0" dirty="0" smtClean="0">
                        <a:solidFill>
                          <a:schemeClr val="tx2">
                            <a:lumMod val="50000"/>
                          </a:schemeClr>
                        </a:solidFill>
                        <a:latin typeface="+mn-lt"/>
                      </a:endParaRPr>
                    </a:p>
                    <a:p>
                      <a:pPr marL="174625" indent="-174625" algn="ctr">
                        <a:buNone/>
                      </a:pPr>
                      <a:endParaRPr lang="en-US" sz="2000" b="0" baseline="0" dirty="0" smtClean="0">
                        <a:solidFill>
                          <a:schemeClr val="tx2">
                            <a:lumMod val="50000"/>
                          </a:schemeClr>
                        </a:solidFill>
                        <a:latin typeface="+mn-lt"/>
                      </a:endParaRPr>
                    </a:p>
                    <a:p>
                      <a:pPr marL="174625" indent="-174625" algn="ctr">
                        <a:buNone/>
                      </a:pPr>
                      <a:endParaRPr lang="en-US" sz="2000" b="0" dirty="0">
                        <a:solidFill>
                          <a:schemeClr val="tx2">
                            <a:lumMod val="50000"/>
                          </a:schemeClr>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2">
                        <a:lumMod val="90000"/>
                      </a:schemeClr>
                    </a:solidFill>
                  </a:tcPr>
                </a:tc>
                <a:tc>
                  <a:txBody>
                    <a:bodyPr/>
                    <a:lstStyle/>
                    <a:p>
                      <a:pPr marL="0" marR="0">
                        <a:spcBef>
                          <a:spcPts val="600"/>
                        </a:spcBef>
                        <a:spcAft>
                          <a:spcPts val="0"/>
                        </a:spcAft>
                      </a:pPr>
                      <a:r>
                        <a:rPr lang="en-US" sz="2000" b="0" dirty="0" smtClean="0">
                          <a:solidFill>
                            <a:schemeClr val="tx2">
                              <a:lumMod val="50000"/>
                            </a:schemeClr>
                          </a:solidFill>
                          <a:latin typeface="+mn-lt"/>
                          <a:ea typeface="Calibri"/>
                          <a:cs typeface="Times New Roman"/>
                        </a:rPr>
                        <a:t>Most computers have</a:t>
                      </a:r>
                      <a:r>
                        <a:rPr lang="en-US" sz="2000" b="0" baseline="0" dirty="0" smtClean="0">
                          <a:solidFill>
                            <a:schemeClr val="tx2">
                              <a:lumMod val="50000"/>
                            </a:schemeClr>
                          </a:solidFill>
                          <a:latin typeface="+mn-lt"/>
                          <a:ea typeface="Calibri"/>
                          <a:cs typeface="Times New Roman"/>
                        </a:rPr>
                        <a:t> round ports for the AC power plug.  On a laptop, these ports are on the back or the right side.  </a:t>
                      </a:r>
                      <a:endParaRPr lang="en-US" sz="2000" b="0" dirty="0">
                        <a:solidFill>
                          <a:schemeClr val="tx2">
                            <a:lumMod val="50000"/>
                          </a:schemeClr>
                        </a:solidFill>
                        <a:latin typeface="+mn-lt"/>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bg2">
                        <a:lumMod val="90000"/>
                      </a:schemeClr>
                    </a:solidFill>
                  </a:tcPr>
                </a:tc>
              </a:tr>
            </a:tbl>
          </a:graphicData>
        </a:graphic>
      </p:graphicFrame>
      <p:sp>
        <p:nvSpPr>
          <p:cNvPr id="5" name="Slide Number Placeholder 4"/>
          <p:cNvSpPr>
            <a:spLocks noGrp="1"/>
          </p:cNvSpPr>
          <p:nvPr>
            <p:ph type="sldNum" sz="quarter" idx="12"/>
          </p:nvPr>
        </p:nvSpPr>
        <p:spPr/>
        <p:txBody>
          <a:bodyPr/>
          <a:lstStyle/>
          <a:p>
            <a:fld id="{0A758D84-D059-4916-B6F7-486BE03E5109}" type="slidenum">
              <a:rPr lang="en-US" smtClean="0"/>
              <a:pPr/>
              <a:t>29</a:t>
            </a:fld>
            <a:endParaRPr lang="en-US"/>
          </a:p>
        </p:txBody>
      </p:sp>
      <p:pic>
        <p:nvPicPr>
          <p:cNvPr id="15" name="Picture 14"/>
          <p:cNvPicPr/>
          <p:nvPr/>
        </p:nvPicPr>
        <p:blipFill>
          <a:blip r:embed="rId3" cstate="print"/>
          <a:srcRect l="40129" t="60205" r="9422" b="24312"/>
          <a:stretch>
            <a:fillRect/>
          </a:stretch>
        </p:blipFill>
        <p:spPr bwMode="auto">
          <a:xfrm>
            <a:off x="538655" y="2714297"/>
            <a:ext cx="3200400" cy="1143000"/>
          </a:xfrm>
          <a:prstGeom prst="rect">
            <a:avLst/>
          </a:prstGeom>
          <a:noFill/>
          <a:ln w="9525">
            <a:noFill/>
            <a:miter lim="800000"/>
            <a:headEnd/>
            <a:tailEnd/>
          </a:ln>
        </p:spPr>
      </p:pic>
      <p:sp>
        <p:nvSpPr>
          <p:cNvPr id="3078" name="Oval 6"/>
          <p:cNvSpPr>
            <a:spLocks noChangeArrowheads="1"/>
          </p:cNvSpPr>
          <p:nvPr/>
        </p:nvSpPr>
        <p:spPr bwMode="auto">
          <a:xfrm>
            <a:off x="2915307" y="3255581"/>
            <a:ext cx="584638" cy="550854"/>
          </a:xfrm>
          <a:prstGeom prst="ellipse">
            <a:avLst/>
          </a:prstGeom>
          <a:noFill/>
          <a:ln w="38100">
            <a:solidFill>
              <a:schemeClr val="bg1"/>
            </a:solidFill>
            <a:round/>
            <a:headEnd/>
            <a:tailEnd/>
          </a:ln>
        </p:spPr>
        <p:txBody>
          <a:bodyPr vert="horz" wrap="squar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lang="en-US" sz="1100" b="1" dirty="0" smtClean="0">
                <a:solidFill>
                  <a:srgbClr val="FFFFFF"/>
                </a:solidFill>
                <a:latin typeface="Calibri" pitchFamily="34" charset="0"/>
                <a:cs typeface="Arial" pitchFamily="34" charset="0"/>
              </a:rPr>
              <a:t>*</a:t>
            </a:r>
            <a:endParaRPr kumimoji="0" lang="en-US" sz="1100" b="1" i="0" u="none" strike="noStrike" cap="none" normalizeH="0" baseline="0" dirty="0" smtClean="0">
              <a:ln>
                <a:noFill/>
              </a:ln>
              <a:solidFill>
                <a:schemeClr val="tx1"/>
              </a:solidFill>
              <a:effectLst/>
              <a:latin typeface="Arial" pitchFamily="34" charset="0"/>
              <a:cs typeface="Arial" pitchFamily="34" charset="0"/>
            </a:endParaRPr>
          </a:p>
        </p:txBody>
      </p:sp>
      <p:pic>
        <p:nvPicPr>
          <p:cNvPr id="1026" name="Picture 2"/>
          <p:cNvPicPr>
            <a:picLocks noChangeAspect="1" noChangeArrowheads="1"/>
          </p:cNvPicPr>
          <p:nvPr/>
        </p:nvPicPr>
        <p:blipFill rotWithShape="1">
          <a:blip r:embed="rId4">
            <a:duotone>
              <a:prstClr val="black"/>
              <a:schemeClr val="accent6">
                <a:tint val="45000"/>
                <a:satMod val="400000"/>
              </a:schemeClr>
            </a:duotone>
            <a:extLst>
              <a:ext uri="{BEBA8EAE-BF5A-486C-A8C5-ECC9F3942E4B}">
                <a14:imgProps xmlns:a14="http://schemas.microsoft.com/office/drawing/2010/main">
                  <a14:imgLayer r:embed="rId5">
                    <a14:imgEffect>
                      <a14:artisticPaintBrush/>
                    </a14:imgEffect>
                  </a14:imgLayer>
                </a14:imgProps>
              </a:ext>
              <a:ext uri="{28A0092B-C50C-407E-A947-70E740481C1C}">
                <a14:useLocalDpi xmlns:a14="http://schemas.microsoft.com/office/drawing/2010/main" val="0"/>
              </a:ext>
            </a:extLst>
          </a:blip>
          <a:srcRect l="17571" t="19778" r="45110" b="27121"/>
          <a:stretch/>
        </p:blipFill>
        <p:spPr bwMode="auto">
          <a:xfrm>
            <a:off x="3975538" y="3316734"/>
            <a:ext cx="1141030" cy="10811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0A758D84-D059-4916-B6F7-486BE03E5109}" type="slidenum">
              <a:rPr lang="en-US" smtClean="0"/>
              <a:pPr/>
              <a:t>3</a:t>
            </a:fld>
            <a:endParaRPr lang="en-US"/>
          </a:p>
        </p:txBody>
      </p:sp>
      <p:sp>
        <p:nvSpPr>
          <p:cNvPr id="4" name="TextBox 3"/>
          <p:cNvSpPr txBox="1"/>
          <p:nvPr/>
        </p:nvSpPr>
        <p:spPr>
          <a:xfrm>
            <a:off x="740299" y="718810"/>
            <a:ext cx="7643700" cy="523220"/>
          </a:xfrm>
          <a:prstGeom prst="rect">
            <a:avLst/>
          </a:prstGeom>
          <a:noFill/>
        </p:spPr>
        <p:txBody>
          <a:bodyPr wrap="square" rtlCol="0">
            <a:spAutoFit/>
          </a:bodyPr>
          <a:lstStyle/>
          <a:p>
            <a:pPr algn="ctr"/>
            <a:r>
              <a:rPr lang="en-US" sz="2800" dirty="0" smtClean="0">
                <a:latin typeface="Franklin Gothic Medium" pitchFamily="34" charset="0"/>
              </a:rPr>
              <a:t>First, let’s learn the basics about computers</a:t>
            </a:r>
            <a:endParaRPr lang="en-US" sz="2800" dirty="0">
              <a:latin typeface="Franklin Gothic Medium" pitchFamily="34" charset="0"/>
            </a:endParaRPr>
          </a:p>
        </p:txBody>
      </p:sp>
      <p:pic>
        <p:nvPicPr>
          <p:cNvPr id="5" name="Picture 4" descr="fashing history.jpg"/>
          <p:cNvPicPr>
            <a:picLocks noChangeAspect="1"/>
          </p:cNvPicPr>
          <p:nvPr/>
        </p:nvPicPr>
        <p:blipFill>
          <a:blip r:embed="rId3" cstate="print"/>
          <a:stretch>
            <a:fillRect/>
          </a:stretch>
        </p:blipFill>
        <p:spPr>
          <a:xfrm>
            <a:off x="738300" y="1600200"/>
            <a:ext cx="3823849" cy="2463959"/>
          </a:xfrm>
          <a:prstGeom prst="rect">
            <a:avLst/>
          </a:prstGeom>
          <a:effectLst>
            <a:softEdge rad="63500"/>
          </a:effectLst>
        </p:spPr>
      </p:pic>
      <p:pic>
        <p:nvPicPr>
          <p:cNvPr id="7" name="Picture 6" descr="sogairforceblueslim.jpg"/>
          <p:cNvPicPr>
            <a:picLocks noChangeAspect="1"/>
          </p:cNvPicPr>
          <p:nvPr/>
        </p:nvPicPr>
        <p:blipFill>
          <a:blip r:embed="rId4" cstate="print"/>
          <a:stretch>
            <a:fillRect/>
          </a:stretch>
        </p:blipFill>
        <p:spPr>
          <a:xfrm>
            <a:off x="5376718" y="1600200"/>
            <a:ext cx="3005282" cy="2463959"/>
          </a:xfrm>
          <a:prstGeom prst="rect">
            <a:avLst/>
          </a:prstGeom>
          <a:effectLst>
            <a:softEdge rad="63500"/>
          </a:effectLst>
        </p:spPr>
      </p:pic>
      <p:sp>
        <p:nvSpPr>
          <p:cNvPr id="8" name="TextBox 7"/>
          <p:cNvSpPr txBox="1"/>
          <p:nvPr/>
        </p:nvSpPr>
        <p:spPr>
          <a:xfrm>
            <a:off x="914400" y="4409090"/>
            <a:ext cx="7643700" cy="830997"/>
          </a:xfrm>
          <a:prstGeom prst="rect">
            <a:avLst/>
          </a:prstGeom>
          <a:noFill/>
        </p:spPr>
        <p:txBody>
          <a:bodyPr wrap="square" rtlCol="0">
            <a:spAutoFit/>
          </a:bodyPr>
          <a:lstStyle/>
          <a:p>
            <a:r>
              <a:rPr lang="en-US" sz="2400" dirty="0" smtClean="0"/>
              <a:t>For computers, as for anything else, different styles exist.  The different styles reflect different  functions.</a:t>
            </a:r>
            <a:endParaRPr lang="en-US" sz="2400"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0A758D84-D059-4916-B6F7-486BE03E5109}" type="slidenum">
              <a:rPr lang="en-US" smtClean="0"/>
              <a:pPr/>
              <a:t>30</a:t>
            </a:fld>
            <a:endParaRPr lang="en-US"/>
          </a:p>
        </p:txBody>
      </p:sp>
      <p:sp>
        <p:nvSpPr>
          <p:cNvPr id="5" name="TextBox 4"/>
          <p:cNvSpPr txBox="1"/>
          <p:nvPr/>
        </p:nvSpPr>
        <p:spPr>
          <a:xfrm>
            <a:off x="914400" y="2057400"/>
            <a:ext cx="3886200" cy="2092881"/>
          </a:xfrm>
          <a:prstGeom prst="rect">
            <a:avLst/>
          </a:prstGeom>
          <a:noFill/>
        </p:spPr>
        <p:txBody>
          <a:bodyPr wrap="square" rtlCol="0">
            <a:spAutoFit/>
          </a:bodyPr>
          <a:lstStyle/>
          <a:p>
            <a:r>
              <a:rPr lang="en-US" sz="2600" dirty="0" smtClean="0">
                <a:latin typeface="Franklin Gothic Medium" pitchFamily="34" charset="0"/>
              </a:rPr>
              <a:t>Now that we’ve looked at the basic parts of the computer, let’s look at the systems that keep it running.</a:t>
            </a:r>
            <a:endParaRPr lang="en-US" sz="2600" dirty="0">
              <a:latin typeface="Franklin Gothic Medium" pitchFamily="34" charset="0"/>
            </a:endParaRPr>
          </a:p>
        </p:txBody>
      </p:sp>
      <p:pic>
        <p:nvPicPr>
          <p:cNvPr id="6" name="Picture 5" descr="ciruclartory system.gif"/>
          <p:cNvPicPr>
            <a:picLocks noChangeAspect="1"/>
          </p:cNvPicPr>
          <p:nvPr/>
        </p:nvPicPr>
        <p:blipFill>
          <a:blip r:embed="rId3" cstate="print"/>
          <a:stretch>
            <a:fillRect/>
          </a:stretch>
        </p:blipFill>
        <p:spPr>
          <a:xfrm>
            <a:off x="5351773" y="661590"/>
            <a:ext cx="2268225" cy="5683749"/>
          </a:xfrm>
          <a:prstGeom prst="rect">
            <a:avLst/>
          </a:prstGeom>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39310" y="609600"/>
            <a:ext cx="4724400" cy="914400"/>
          </a:xfrm>
        </p:spPr>
        <p:txBody>
          <a:bodyPr/>
          <a:lstStyle/>
          <a:p>
            <a:r>
              <a:rPr lang="en-US" sz="4000" dirty="0" smtClean="0"/>
              <a:t>Software</a:t>
            </a:r>
            <a:endParaRPr lang="en-US" sz="4000" dirty="0"/>
          </a:p>
        </p:txBody>
      </p:sp>
      <p:sp>
        <p:nvSpPr>
          <p:cNvPr id="3" name="Content Placeholder 2"/>
          <p:cNvSpPr>
            <a:spLocks noGrp="1"/>
          </p:cNvSpPr>
          <p:nvPr>
            <p:ph idx="1"/>
          </p:nvPr>
        </p:nvSpPr>
        <p:spPr>
          <a:xfrm>
            <a:off x="304800" y="1752600"/>
            <a:ext cx="8229600" cy="1905000"/>
          </a:xfrm>
        </p:spPr>
        <p:txBody>
          <a:bodyPr>
            <a:noAutofit/>
          </a:bodyPr>
          <a:lstStyle/>
          <a:p>
            <a:pPr>
              <a:lnSpc>
                <a:spcPct val="110000"/>
              </a:lnSpc>
              <a:spcBef>
                <a:spcPts val="600"/>
              </a:spcBef>
              <a:spcAft>
                <a:spcPts val="600"/>
              </a:spcAft>
              <a:buNone/>
            </a:pPr>
            <a:r>
              <a:rPr lang="en-US" sz="2400" b="1" dirty="0" smtClean="0">
                <a:solidFill>
                  <a:schemeClr val="tx1"/>
                </a:solidFill>
              </a:rPr>
              <a:t>    Software</a:t>
            </a:r>
            <a:r>
              <a:rPr lang="en-US" sz="2400" dirty="0" smtClean="0">
                <a:solidFill>
                  <a:schemeClr val="tx1"/>
                </a:solidFill>
              </a:rPr>
              <a:t> is the entire set of programs and procedures associated with a computer.  You can think of software as “instructions” rather than the “physical parts” of hardware.</a:t>
            </a:r>
          </a:p>
          <a:p>
            <a:pPr>
              <a:lnSpc>
                <a:spcPct val="110000"/>
              </a:lnSpc>
              <a:spcBef>
                <a:spcPts val="600"/>
              </a:spcBef>
              <a:spcAft>
                <a:spcPts val="600"/>
              </a:spcAft>
              <a:buNone/>
            </a:pPr>
            <a:endParaRPr lang="en-US" sz="2400" dirty="0" smtClean="0">
              <a:solidFill>
                <a:schemeClr val="tx1"/>
              </a:solidFill>
            </a:endParaRPr>
          </a:p>
          <a:p>
            <a:pPr>
              <a:lnSpc>
                <a:spcPct val="110000"/>
              </a:lnSpc>
              <a:spcBef>
                <a:spcPts val="600"/>
              </a:spcBef>
              <a:spcAft>
                <a:spcPts val="600"/>
              </a:spcAft>
              <a:buNone/>
            </a:pPr>
            <a:r>
              <a:rPr lang="en-US" sz="2400" dirty="0" smtClean="0">
                <a:solidFill>
                  <a:schemeClr val="tx1"/>
                </a:solidFill>
              </a:rPr>
              <a:t>Software comes in two forms:</a:t>
            </a:r>
          </a:p>
        </p:txBody>
      </p:sp>
      <p:sp>
        <p:nvSpPr>
          <p:cNvPr id="5" name="Slide Number Placeholder 4"/>
          <p:cNvSpPr>
            <a:spLocks noGrp="1"/>
          </p:cNvSpPr>
          <p:nvPr>
            <p:ph type="sldNum" sz="quarter" idx="12"/>
          </p:nvPr>
        </p:nvSpPr>
        <p:spPr/>
        <p:txBody>
          <a:bodyPr/>
          <a:lstStyle/>
          <a:p>
            <a:fld id="{0A758D84-D059-4916-B6F7-486BE03E5109}" type="slidenum">
              <a:rPr lang="en-US" smtClean="0"/>
              <a:pPr/>
              <a:t>31</a:t>
            </a:fld>
            <a:endParaRPr lang="en-US"/>
          </a:p>
        </p:txBody>
      </p:sp>
      <p:sp>
        <p:nvSpPr>
          <p:cNvPr id="7" name="TextBox 6"/>
          <p:cNvSpPr txBox="1"/>
          <p:nvPr/>
        </p:nvSpPr>
        <p:spPr>
          <a:xfrm>
            <a:off x="1834055" y="4191000"/>
            <a:ext cx="4823756" cy="830997"/>
          </a:xfrm>
          <a:prstGeom prst="rect">
            <a:avLst/>
          </a:prstGeom>
          <a:noFill/>
        </p:spPr>
        <p:txBody>
          <a:bodyPr wrap="none" rtlCol="0">
            <a:spAutoFit/>
          </a:bodyPr>
          <a:lstStyle/>
          <a:p>
            <a:pPr marL="800100" lvl="1" indent="-342900">
              <a:buFont typeface="Arial" pitchFamily="34" charset="0"/>
              <a:buChar char="•"/>
            </a:pPr>
            <a:r>
              <a:rPr lang="en-US" sz="2400" dirty="0" smtClean="0">
                <a:latin typeface="Franklin Gothic Medium" pitchFamily="34" charset="0"/>
              </a:rPr>
              <a:t>  Operating system software</a:t>
            </a:r>
          </a:p>
          <a:p>
            <a:pPr marL="800100" lvl="1" indent="-342900">
              <a:buFont typeface="Arial" pitchFamily="34" charset="0"/>
              <a:buChar char="•"/>
            </a:pPr>
            <a:r>
              <a:rPr lang="en-US" sz="2400" dirty="0" smtClean="0">
                <a:latin typeface="Franklin Gothic Medium" pitchFamily="34" charset="0"/>
              </a:rPr>
              <a:t>  Applications software</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685800"/>
            <a:ext cx="8229600" cy="1112838"/>
          </a:xfrm>
        </p:spPr>
        <p:txBody>
          <a:bodyPr>
            <a:noAutofit/>
          </a:bodyPr>
          <a:lstStyle/>
          <a:p>
            <a:r>
              <a:rPr lang="en-US" sz="4000" dirty="0" smtClean="0"/>
              <a:t>Operating System (OS) Software</a:t>
            </a:r>
            <a:endParaRPr lang="en-US" sz="4000" dirty="0"/>
          </a:p>
        </p:txBody>
      </p:sp>
      <p:sp>
        <p:nvSpPr>
          <p:cNvPr id="3" name="Content Placeholder 2"/>
          <p:cNvSpPr>
            <a:spLocks noGrp="1"/>
          </p:cNvSpPr>
          <p:nvPr>
            <p:ph idx="1"/>
          </p:nvPr>
        </p:nvSpPr>
        <p:spPr>
          <a:xfrm>
            <a:off x="762000" y="2438400"/>
            <a:ext cx="7696200" cy="3352800"/>
          </a:xfrm>
        </p:spPr>
        <p:txBody>
          <a:bodyPr>
            <a:normAutofit/>
          </a:bodyPr>
          <a:lstStyle/>
          <a:p>
            <a:pPr>
              <a:lnSpc>
                <a:spcPct val="110000"/>
              </a:lnSpc>
              <a:spcBef>
                <a:spcPts val="0"/>
              </a:spcBef>
              <a:spcAft>
                <a:spcPts val="600"/>
              </a:spcAft>
            </a:pPr>
            <a:r>
              <a:rPr lang="en-US" sz="2400" b="1" dirty="0" smtClean="0"/>
              <a:t>Operating System</a:t>
            </a:r>
            <a:r>
              <a:rPr lang="en-US" sz="2400" i="1" dirty="0" smtClean="0"/>
              <a:t>, </a:t>
            </a:r>
            <a:r>
              <a:rPr lang="en-US" sz="2400" dirty="0" smtClean="0"/>
              <a:t>or </a:t>
            </a:r>
            <a:r>
              <a:rPr lang="en-US" sz="2400" i="1" dirty="0" smtClean="0"/>
              <a:t>“</a:t>
            </a:r>
            <a:r>
              <a:rPr lang="en-US" sz="2400" dirty="0" smtClean="0"/>
              <a:t>OS,” software</a:t>
            </a:r>
            <a:r>
              <a:rPr lang="en-US" sz="2400" i="1" dirty="0" smtClean="0"/>
              <a:t>,</a:t>
            </a:r>
            <a:r>
              <a:rPr lang="en-US" sz="2400" dirty="0" smtClean="0"/>
              <a:t> is what lets the computer run by setting up the overall requirements in which tasks can be performed.</a:t>
            </a:r>
          </a:p>
          <a:p>
            <a:pPr>
              <a:lnSpc>
                <a:spcPct val="110000"/>
              </a:lnSpc>
              <a:spcBef>
                <a:spcPts val="0"/>
              </a:spcBef>
              <a:spcAft>
                <a:spcPts val="600"/>
              </a:spcAft>
            </a:pPr>
            <a:r>
              <a:rPr lang="en-US" sz="2400" dirty="0" smtClean="0"/>
              <a:t>You can think of an OS as similar to electricity in a house kitchen – it is the general background system that allows you to run your appliances.</a:t>
            </a:r>
          </a:p>
          <a:p>
            <a:pPr>
              <a:lnSpc>
                <a:spcPct val="110000"/>
              </a:lnSpc>
              <a:spcBef>
                <a:spcPts val="0"/>
              </a:spcBef>
              <a:spcAft>
                <a:spcPts val="600"/>
              </a:spcAft>
            </a:pPr>
            <a:endParaRPr lang="en-US" sz="2400" dirty="0"/>
          </a:p>
        </p:txBody>
      </p:sp>
      <p:sp>
        <p:nvSpPr>
          <p:cNvPr id="5" name="Slide Number Placeholder 4"/>
          <p:cNvSpPr>
            <a:spLocks noGrp="1"/>
          </p:cNvSpPr>
          <p:nvPr>
            <p:ph type="sldNum" sz="quarter" idx="12"/>
          </p:nvPr>
        </p:nvSpPr>
        <p:spPr/>
        <p:txBody>
          <a:bodyPr/>
          <a:lstStyle/>
          <a:p>
            <a:fld id="{0A758D84-D059-4916-B6F7-486BE03E5109}" type="slidenum">
              <a:rPr lang="en-US" smtClean="0"/>
              <a:pPr/>
              <a:t>32</a:t>
            </a:fld>
            <a:endParaRPr lang="en-US"/>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90600"/>
            <a:ext cx="8229600" cy="731838"/>
          </a:xfrm>
        </p:spPr>
        <p:txBody>
          <a:bodyPr>
            <a:noAutofit/>
          </a:bodyPr>
          <a:lstStyle/>
          <a:p>
            <a:r>
              <a:rPr lang="en-US" sz="4000" dirty="0" smtClean="0"/>
              <a:t>Application Software, or Programs</a:t>
            </a:r>
            <a:endParaRPr lang="en-US" sz="4000" dirty="0"/>
          </a:p>
        </p:txBody>
      </p:sp>
      <p:sp>
        <p:nvSpPr>
          <p:cNvPr id="3" name="Content Placeholder 2"/>
          <p:cNvSpPr>
            <a:spLocks noGrp="1"/>
          </p:cNvSpPr>
          <p:nvPr>
            <p:ph idx="1"/>
          </p:nvPr>
        </p:nvSpPr>
        <p:spPr>
          <a:xfrm>
            <a:off x="990600" y="2133600"/>
            <a:ext cx="7315200" cy="3200400"/>
          </a:xfrm>
        </p:spPr>
        <p:txBody>
          <a:bodyPr>
            <a:normAutofit/>
          </a:bodyPr>
          <a:lstStyle/>
          <a:p>
            <a:pPr>
              <a:lnSpc>
                <a:spcPct val="110000"/>
              </a:lnSpc>
              <a:spcBef>
                <a:spcPts val="0"/>
              </a:spcBef>
              <a:spcAft>
                <a:spcPts val="1800"/>
              </a:spcAft>
            </a:pPr>
            <a:r>
              <a:rPr lang="en-US" sz="2400" b="1" dirty="0" smtClean="0">
                <a:solidFill>
                  <a:schemeClr val="tx1"/>
                </a:solidFill>
              </a:rPr>
              <a:t>Application Software</a:t>
            </a:r>
            <a:r>
              <a:rPr lang="en-US" sz="2400" dirty="0" smtClean="0">
                <a:solidFill>
                  <a:schemeClr val="tx1"/>
                </a:solidFill>
              </a:rPr>
              <a:t> allows you to do</a:t>
            </a:r>
            <a:r>
              <a:rPr lang="en-US" sz="2400" b="1" dirty="0" smtClean="0">
                <a:solidFill>
                  <a:schemeClr val="tx1"/>
                </a:solidFill>
              </a:rPr>
              <a:t> </a:t>
            </a:r>
            <a:r>
              <a:rPr lang="en-US" sz="2400" dirty="0" smtClean="0">
                <a:solidFill>
                  <a:schemeClr val="tx1"/>
                </a:solidFill>
              </a:rPr>
              <a:t>different kinds of work.</a:t>
            </a:r>
          </a:p>
          <a:p>
            <a:pPr>
              <a:lnSpc>
                <a:spcPct val="110000"/>
              </a:lnSpc>
              <a:spcBef>
                <a:spcPts val="0"/>
              </a:spcBef>
              <a:spcAft>
                <a:spcPts val="1800"/>
              </a:spcAft>
            </a:pPr>
            <a:r>
              <a:rPr lang="en-US" sz="2400" dirty="0" smtClean="0">
                <a:solidFill>
                  <a:schemeClr val="tx1"/>
                </a:solidFill>
              </a:rPr>
              <a:t>Application software can be compared to an appliance in your kitchen, such as a blender, which is designed to perform specific tasks.  Like appliances, each software application allows you to perform different tasks. </a:t>
            </a:r>
            <a:endParaRPr lang="en-US" sz="2400" dirty="0">
              <a:solidFill>
                <a:schemeClr val="tx1"/>
              </a:solidFill>
            </a:endParaRPr>
          </a:p>
        </p:txBody>
      </p:sp>
      <p:sp>
        <p:nvSpPr>
          <p:cNvPr id="5" name="Slide Number Placeholder 4"/>
          <p:cNvSpPr>
            <a:spLocks noGrp="1"/>
          </p:cNvSpPr>
          <p:nvPr>
            <p:ph type="sldNum" sz="quarter" idx="12"/>
          </p:nvPr>
        </p:nvSpPr>
        <p:spPr/>
        <p:txBody>
          <a:bodyPr/>
          <a:lstStyle/>
          <a:p>
            <a:fld id="{0A758D84-D059-4916-B6F7-486BE03E5109}" type="slidenum">
              <a:rPr lang="en-US" smtClean="0"/>
              <a:pPr/>
              <a:t>33</a:t>
            </a:fld>
            <a:endParaRPr lang="en-US"/>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1157700"/>
            <a:ext cx="2895600" cy="707886"/>
          </a:xfrm>
          <a:noFill/>
          <a:ln>
            <a:noFill/>
          </a:ln>
        </p:spPr>
        <p:txBody>
          <a:bodyPr>
            <a:normAutofit/>
          </a:bodyPr>
          <a:lstStyle/>
          <a:p>
            <a:pPr marL="0" indent="0" algn="ctr">
              <a:spcBef>
                <a:spcPts val="0"/>
              </a:spcBef>
              <a:buNone/>
            </a:pPr>
            <a:r>
              <a:rPr lang="en-US" sz="1800" dirty="0" smtClean="0"/>
              <a:t>Application software</a:t>
            </a:r>
          </a:p>
          <a:p>
            <a:pPr marL="0" indent="0">
              <a:spcBef>
                <a:spcPts val="0"/>
              </a:spcBef>
              <a:buNone/>
            </a:pPr>
            <a:r>
              <a:rPr lang="en-US" sz="1800" dirty="0" smtClean="0"/>
              <a:t>Performs specific tasks</a:t>
            </a:r>
            <a:endParaRPr lang="en-US" sz="1800" dirty="0"/>
          </a:p>
        </p:txBody>
      </p:sp>
      <p:sp>
        <p:nvSpPr>
          <p:cNvPr id="5" name="Slide Number Placeholder 4"/>
          <p:cNvSpPr>
            <a:spLocks noGrp="1"/>
          </p:cNvSpPr>
          <p:nvPr>
            <p:ph type="sldNum" sz="quarter" idx="12"/>
          </p:nvPr>
        </p:nvSpPr>
        <p:spPr/>
        <p:txBody>
          <a:bodyPr/>
          <a:lstStyle/>
          <a:p>
            <a:fld id="{0A758D84-D059-4916-B6F7-486BE03E5109}" type="slidenum">
              <a:rPr lang="en-US" smtClean="0"/>
              <a:pPr/>
              <a:t>34</a:t>
            </a:fld>
            <a:endParaRPr lang="en-US"/>
          </a:p>
        </p:txBody>
      </p:sp>
      <p:pic>
        <p:nvPicPr>
          <p:cNvPr id="1026" name="Picture 2" descr="C:\Users\admin\AppData\Local\Microsoft\Windows\Temporary Internet Files\Content.IE5\JHG9VSGV\MC900311104[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19200" y="2342870"/>
            <a:ext cx="2133600" cy="3060719"/>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admin\AppData\Local\Microsoft\Windows\Temporary Internet Files\Content.IE5\JHG9VSGV\MC900233786[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63716" y="2342871"/>
            <a:ext cx="3927873" cy="3034442"/>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5554502" y="1170057"/>
            <a:ext cx="1946302" cy="646331"/>
          </a:xfrm>
          <a:prstGeom prst="rect">
            <a:avLst/>
          </a:prstGeom>
          <a:noFill/>
          <a:ln>
            <a:noFill/>
          </a:ln>
        </p:spPr>
        <p:txBody>
          <a:bodyPr wrap="none" rtlCol="0">
            <a:spAutoFit/>
          </a:bodyPr>
          <a:lstStyle/>
          <a:p>
            <a:pPr algn="ctr"/>
            <a:r>
              <a:rPr lang="en-US" dirty="0" smtClean="0">
                <a:solidFill>
                  <a:schemeClr val="accent1">
                    <a:lumMod val="50000"/>
                  </a:schemeClr>
                </a:solidFill>
                <a:latin typeface="Franklin Gothic Medium" pitchFamily="34" charset="0"/>
              </a:rPr>
              <a:t>Operating System</a:t>
            </a:r>
          </a:p>
          <a:p>
            <a:pPr algn="ctr"/>
            <a:r>
              <a:rPr lang="en-US" dirty="0" smtClean="0">
                <a:solidFill>
                  <a:schemeClr val="accent1">
                    <a:lumMod val="50000"/>
                  </a:schemeClr>
                </a:solidFill>
                <a:latin typeface="Franklin Gothic Medium" pitchFamily="34" charset="0"/>
              </a:rPr>
              <a:t>Runs the system</a:t>
            </a:r>
            <a:endParaRPr lang="en-US" dirty="0">
              <a:solidFill>
                <a:schemeClr val="accent1">
                  <a:lumMod val="50000"/>
                </a:schemeClr>
              </a:solidFill>
              <a:latin typeface="Franklin Gothic Medium" pitchFamily="34" charset="0"/>
            </a:endParaRPr>
          </a:p>
        </p:txBody>
      </p:sp>
    </p:spTree>
    <p:extLst>
      <p:ext uri="{BB962C8B-B14F-4D97-AF65-F5344CB8AC3E}">
        <p14:creationId xmlns:p14="http://schemas.microsoft.com/office/powerpoint/2010/main" val="365841325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0A758D84-D059-4916-B6F7-486BE03E5109}" type="slidenum">
              <a:rPr lang="en-US" smtClean="0"/>
              <a:pPr/>
              <a:t>35</a:t>
            </a:fld>
            <a:endParaRPr lang="en-US"/>
          </a:p>
        </p:txBody>
      </p:sp>
      <p:sp>
        <p:nvSpPr>
          <p:cNvPr id="4" name="TextBox 3"/>
          <p:cNvSpPr txBox="1"/>
          <p:nvPr/>
        </p:nvSpPr>
        <p:spPr>
          <a:xfrm>
            <a:off x="762000" y="1343758"/>
            <a:ext cx="3657600" cy="3277820"/>
          </a:xfrm>
          <a:prstGeom prst="rect">
            <a:avLst/>
          </a:prstGeom>
          <a:noFill/>
        </p:spPr>
        <p:txBody>
          <a:bodyPr wrap="square" rtlCol="0">
            <a:spAutoFit/>
          </a:bodyPr>
          <a:lstStyle/>
          <a:p>
            <a:pPr>
              <a:spcAft>
                <a:spcPts val="1800"/>
              </a:spcAft>
            </a:pPr>
            <a:r>
              <a:rPr lang="en-US" sz="2400" dirty="0" smtClean="0">
                <a:solidFill>
                  <a:schemeClr val="accent1">
                    <a:lumMod val="50000"/>
                  </a:schemeClr>
                </a:solidFill>
                <a:latin typeface="Franklin Gothic Medium" pitchFamily="34" charset="0"/>
              </a:rPr>
              <a:t>Operating Systems vary, but they all do the same thing – they allow the computer to run.</a:t>
            </a:r>
          </a:p>
          <a:p>
            <a:pPr>
              <a:spcAft>
                <a:spcPts val="1800"/>
              </a:spcAft>
            </a:pPr>
            <a:r>
              <a:rPr lang="en-US" sz="2400" dirty="0" smtClean="0">
                <a:solidFill>
                  <a:schemeClr val="accent1">
                    <a:lumMod val="50000"/>
                  </a:schemeClr>
                </a:solidFill>
                <a:latin typeface="Franklin Gothic Medium" pitchFamily="34" charset="0"/>
              </a:rPr>
              <a:t>The OS for most non-Mac is Microsoft Windows.  The most recent version of Windows is Windows 7.</a:t>
            </a:r>
          </a:p>
        </p:txBody>
      </p:sp>
      <p:sp>
        <p:nvSpPr>
          <p:cNvPr id="5" name="TextBox 4"/>
          <p:cNvSpPr txBox="1"/>
          <p:nvPr/>
        </p:nvSpPr>
        <p:spPr>
          <a:xfrm>
            <a:off x="4759764" y="1284761"/>
            <a:ext cx="3479286" cy="1569660"/>
          </a:xfrm>
          <a:prstGeom prst="rect">
            <a:avLst/>
          </a:prstGeom>
          <a:noFill/>
        </p:spPr>
        <p:txBody>
          <a:bodyPr wrap="none" rtlCol="0">
            <a:spAutoFit/>
          </a:bodyPr>
          <a:lstStyle/>
          <a:p>
            <a:r>
              <a:rPr lang="en-US" sz="2400" dirty="0" smtClean="0">
                <a:solidFill>
                  <a:schemeClr val="accent1">
                    <a:lumMod val="50000"/>
                  </a:schemeClr>
                </a:solidFill>
                <a:latin typeface="Franklin Gothic Medium" pitchFamily="34" charset="0"/>
              </a:rPr>
              <a:t>Other Operating Systems</a:t>
            </a:r>
          </a:p>
          <a:p>
            <a:pPr>
              <a:buFont typeface="Arial" pitchFamily="34" charset="0"/>
              <a:buChar char="•"/>
            </a:pPr>
            <a:r>
              <a:rPr lang="en-US" sz="2400" dirty="0" smtClean="0">
                <a:solidFill>
                  <a:schemeClr val="accent1">
                    <a:lumMod val="50000"/>
                  </a:schemeClr>
                </a:solidFill>
                <a:latin typeface="Franklin Gothic Medium" pitchFamily="34" charset="0"/>
              </a:rPr>
              <a:t>  Mac OS for Apple</a:t>
            </a:r>
          </a:p>
          <a:p>
            <a:pPr>
              <a:buFont typeface="Arial" pitchFamily="34" charset="0"/>
              <a:buChar char="•"/>
            </a:pPr>
            <a:r>
              <a:rPr lang="en-US" sz="2400" dirty="0" smtClean="0">
                <a:solidFill>
                  <a:schemeClr val="accent1">
                    <a:lumMod val="50000"/>
                  </a:schemeClr>
                </a:solidFill>
                <a:latin typeface="Franklin Gothic Medium" pitchFamily="34" charset="0"/>
              </a:rPr>
              <a:t>  Unix </a:t>
            </a:r>
          </a:p>
          <a:p>
            <a:pPr marL="0" lvl="1">
              <a:buFont typeface="Arial" pitchFamily="34" charset="0"/>
              <a:buChar char="•"/>
            </a:pPr>
            <a:r>
              <a:rPr lang="en-US" sz="2400" dirty="0" smtClean="0">
                <a:solidFill>
                  <a:schemeClr val="accent1">
                    <a:lumMod val="50000"/>
                  </a:schemeClr>
                </a:solidFill>
                <a:latin typeface="Franklin Gothic Medium" pitchFamily="34" charset="0"/>
              </a:rPr>
              <a:t>  Linux </a:t>
            </a:r>
          </a:p>
        </p:txBody>
      </p:sp>
      <p:pic>
        <p:nvPicPr>
          <p:cNvPr id="6" name="Picture 5" descr="windows 7 start button.jpg"/>
          <p:cNvPicPr>
            <a:picLocks noChangeAspect="1"/>
          </p:cNvPicPr>
          <p:nvPr/>
        </p:nvPicPr>
        <p:blipFill>
          <a:blip r:embed="rId3" cstate="print"/>
          <a:stretch>
            <a:fillRect/>
          </a:stretch>
        </p:blipFill>
        <p:spPr>
          <a:xfrm>
            <a:off x="6116008" y="3069865"/>
            <a:ext cx="1513835" cy="1513835"/>
          </a:xfrm>
          <a:prstGeom prst="rect">
            <a:avLst/>
          </a:prstGeom>
        </p:spPr>
      </p:pic>
      <p:sp>
        <p:nvSpPr>
          <p:cNvPr id="7" name="TextBox 6"/>
          <p:cNvSpPr txBox="1"/>
          <p:nvPr/>
        </p:nvSpPr>
        <p:spPr>
          <a:xfrm>
            <a:off x="5391591" y="5087007"/>
            <a:ext cx="2962671" cy="400110"/>
          </a:xfrm>
          <a:prstGeom prst="rect">
            <a:avLst/>
          </a:prstGeom>
          <a:noFill/>
          <a:ln>
            <a:noFill/>
          </a:ln>
        </p:spPr>
        <p:txBody>
          <a:bodyPr wrap="none" rtlCol="0">
            <a:spAutoFit/>
          </a:bodyPr>
          <a:lstStyle/>
          <a:p>
            <a:r>
              <a:rPr lang="en-US" sz="2000" dirty="0" smtClean="0">
                <a:solidFill>
                  <a:schemeClr val="bg2">
                    <a:lumMod val="25000"/>
                  </a:schemeClr>
                </a:solidFill>
                <a:latin typeface="Franklin Gothic Medium" pitchFamily="34" charset="0"/>
              </a:rPr>
              <a:t>Microsoft Windows logo</a:t>
            </a:r>
            <a:r>
              <a:rPr lang="en-US" sz="2000" dirty="0" smtClean="0">
                <a:solidFill>
                  <a:srgbClr val="C00000"/>
                </a:solidFill>
                <a:latin typeface="Franklin Gothic Medium" pitchFamily="34" charset="0"/>
              </a:rPr>
              <a:t>.</a:t>
            </a:r>
            <a:endParaRPr lang="en-US" sz="2000" dirty="0">
              <a:solidFill>
                <a:srgbClr val="C00000"/>
              </a:solidFill>
              <a:latin typeface="Franklin Gothic Medium" pitchFamily="34" charset="0"/>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457200"/>
            <a:ext cx="8229600" cy="1143000"/>
          </a:xfrm>
        </p:spPr>
        <p:txBody>
          <a:bodyPr/>
          <a:lstStyle/>
          <a:p>
            <a:r>
              <a:rPr lang="en-US" sz="4000" dirty="0" smtClean="0"/>
              <a:t>Application</a:t>
            </a:r>
            <a:r>
              <a:rPr lang="en-US" sz="4800" dirty="0" smtClean="0"/>
              <a:t> </a:t>
            </a:r>
            <a:r>
              <a:rPr lang="en-US" sz="4000" dirty="0" smtClean="0"/>
              <a:t>Software</a:t>
            </a:r>
            <a:endParaRPr lang="en-US" sz="4000" dirty="0"/>
          </a:p>
        </p:txBody>
      </p:sp>
      <p:sp>
        <p:nvSpPr>
          <p:cNvPr id="3" name="Content Placeholder 2"/>
          <p:cNvSpPr>
            <a:spLocks noGrp="1"/>
          </p:cNvSpPr>
          <p:nvPr>
            <p:ph idx="1"/>
          </p:nvPr>
        </p:nvSpPr>
        <p:spPr>
          <a:xfrm>
            <a:off x="838200" y="2057400"/>
            <a:ext cx="7315200" cy="3886200"/>
          </a:xfrm>
        </p:spPr>
        <p:txBody>
          <a:bodyPr>
            <a:noAutofit/>
          </a:bodyPr>
          <a:lstStyle/>
          <a:p>
            <a:pPr>
              <a:spcBef>
                <a:spcPts val="0"/>
              </a:spcBef>
              <a:spcAft>
                <a:spcPts val="1800"/>
              </a:spcAft>
            </a:pPr>
            <a:r>
              <a:rPr lang="en-US" sz="2400" dirty="0" smtClean="0">
                <a:ea typeface="Calibri"/>
                <a:cs typeface="Times New Roman"/>
              </a:rPr>
              <a:t>Designed to help users perform particular tasks, such as word processing, spreadsheets, or creative computer painting.</a:t>
            </a:r>
          </a:p>
          <a:p>
            <a:pPr>
              <a:spcBef>
                <a:spcPts val="0"/>
              </a:spcBef>
              <a:spcAft>
                <a:spcPts val="1800"/>
              </a:spcAft>
            </a:pPr>
            <a:r>
              <a:rPr lang="en-US" sz="2400" dirty="0" smtClean="0">
                <a:ea typeface="Calibri"/>
                <a:cs typeface="Times New Roman"/>
              </a:rPr>
              <a:t>Word, Excel, PowerPoint, and Paint are all examples of application software.  </a:t>
            </a:r>
            <a:endParaRPr lang="en-US" sz="2400" dirty="0" smtClean="0"/>
          </a:p>
          <a:p>
            <a:r>
              <a:rPr lang="en-US" sz="2400" dirty="0" smtClean="0"/>
              <a:t>Application software is sometimes referred to as software applications, applications, or programs.</a:t>
            </a:r>
          </a:p>
        </p:txBody>
      </p:sp>
      <p:sp>
        <p:nvSpPr>
          <p:cNvPr id="5" name="Slide Number Placeholder 4"/>
          <p:cNvSpPr>
            <a:spLocks noGrp="1"/>
          </p:cNvSpPr>
          <p:nvPr>
            <p:ph type="sldNum" sz="quarter" idx="12"/>
          </p:nvPr>
        </p:nvSpPr>
        <p:spPr/>
        <p:txBody>
          <a:bodyPr/>
          <a:lstStyle/>
          <a:p>
            <a:fld id="{0A758D84-D059-4916-B6F7-486BE03E5109}" type="slidenum">
              <a:rPr lang="en-US" smtClean="0"/>
              <a:pPr/>
              <a:t>36</a:t>
            </a:fld>
            <a:endParaRPr lang="en-US"/>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81000"/>
            <a:ext cx="8461091" cy="731838"/>
          </a:xfrm>
        </p:spPr>
        <p:txBody>
          <a:bodyPr>
            <a:noAutofit/>
          </a:bodyPr>
          <a:lstStyle/>
          <a:p>
            <a:r>
              <a:rPr lang="en-US" sz="3600" dirty="0" smtClean="0"/>
              <a:t>Review software</a:t>
            </a:r>
            <a:endParaRPr lang="en-US" sz="3600" dirty="0"/>
          </a:p>
        </p:txBody>
      </p:sp>
      <p:sp>
        <p:nvSpPr>
          <p:cNvPr id="3" name="Content Placeholder 2"/>
          <p:cNvSpPr>
            <a:spLocks noGrp="1"/>
          </p:cNvSpPr>
          <p:nvPr>
            <p:ph idx="1"/>
          </p:nvPr>
        </p:nvSpPr>
        <p:spPr>
          <a:xfrm>
            <a:off x="457200" y="1524000"/>
            <a:ext cx="4191000" cy="4306997"/>
          </a:xfrm>
          <a:ln w="28575">
            <a:solidFill>
              <a:schemeClr val="tx2"/>
            </a:solidFill>
          </a:ln>
        </p:spPr>
        <p:txBody>
          <a:bodyPr>
            <a:normAutofit/>
          </a:bodyPr>
          <a:lstStyle/>
          <a:p>
            <a:pPr algn="ctr">
              <a:lnSpc>
                <a:spcPct val="110000"/>
              </a:lnSpc>
              <a:spcBef>
                <a:spcPts val="0"/>
              </a:spcBef>
              <a:spcAft>
                <a:spcPts val="600"/>
              </a:spcAft>
              <a:buNone/>
            </a:pPr>
            <a:r>
              <a:rPr lang="en-US" dirty="0" smtClean="0"/>
              <a:t>Operating System Software</a:t>
            </a:r>
          </a:p>
          <a:p>
            <a:pPr>
              <a:lnSpc>
                <a:spcPct val="110000"/>
              </a:lnSpc>
              <a:spcBef>
                <a:spcPts val="0"/>
              </a:spcBef>
              <a:spcAft>
                <a:spcPts val="600"/>
              </a:spcAft>
              <a:buNone/>
            </a:pPr>
            <a:endParaRPr lang="en-US" dirty="0" smtClean="0"/>
          </a:p>
          <a:p>
            <a:pPr>
              <a:lnSpc>
                <a:spcPct val="110000"/>
              </a:lnSpc>
              <a:spcBef>
                <a:spcPts val="0"/>
              </a:spcBef>
              <a:spcAft>
                <a:spcPts val="600"/>
              </a:spcAft>
              <a:buNone/>
            </a:pPr>
            <a:r>
              <a:rPr lang="en-US" dirty="0" smtClean="0"/>
              <a:t> Similar to:</a:t>
            </a:r>
          </a:p>
          <a:p>
            <a:pPr>
              <a:spcBef>
                <a:spcPts val="0"/>
              </a:spcBef>
            </a:pPr>
            <a:r>
              <a:rPr lang="en-US" dirty="0" smtClean="0"/>
              <a:t>Electricity in a house</a:t>
            </a:r>
          </a:p>
          <a:p>
            <a:pPr marL="0" indent="0">
              <a:spcBef>
                <a:spcPts val="0"/>
              </a:spcBef>
              <a:buNone/>
            </a:pPr>
            <a:endParaRPr lang="en-US" dirty="0" smtClean="0"/>
          </a:p>
          <a:p>
            <a:pPr marL="0" indent="0">
              <a:lnSpc>
                <a:spcPct val="110000"/>
              </a:lnSpc>
              <a:spcBef>
                <a:spcPts val="0"/>
              </a:spcBef>
              <a:spcAft>
                <a:spcPts val="1200"/>
              </a:spcAft>
              <a:buNone/>
            </a:pPr>
            <a:r>
              <a:rPr lang="en-US" dirty="0" smtClean="0"/>
              <a:t> Produces:</a:t>
            </a:r>
          </a:p>
          <a:p>
            <a:pPr>
              <a:lnSpc>
                <a:spcPct val="110000"/>
              </a:lnSpc>
              <a:spcBef>
                <a:spcPts val="0"/>
              </a:spcBef>
            </a:pPr>
            <a:r>
              <a:rPr lang="en-US" dirty="0" smtClean="0"/>
              <a:t>System requirements</a:t>
            </a:r>
          </a:p>
          <a:p>
            <a:pPr>
              <a:lnSpc>
                <a:spcPct val="110000"/>
              </a:lnSpc>
              <a:spcBef>
                <a:spcPts val="0"/>
              </a:spcBef>
            </a:pPr>
            <a:r>
              <a:rPr lang="en-US" dirty="0" smtClean="0"/>
              <a:t>Interface between user and computer</a:t>
            </a:r>
          </a:p>
          <a:p>
            <a:pPr>
              <a:buNone/>
            </a:pPr>
            <a:endParaRPr lang="en-US" dirty="0"/>
          </a:p>
        </p:txBody>
      </p:sp>
      <p:sp>
        <p:nvSpPr>
          <p:cNvPr id="5" name="Slide Number Placeholder 4"/>
          <p:cNvSpPr>
            <a:spLocks noGrp="1"/>
          </p:cNvSpPr>
          <p:nvPr>
            <p:ph type="sldNum" sz="quarter" idx="12"/>
          </p:nvPr>
        </p:nvSpPr>
        <p:spPr/>
        <p:txBody>
          <a:bodyPr/>
          <a:lstStyle/>
          <a:p>
            <a:fld id="{0A758D84-D059-4916-B6F7-486BE03E5109}" type="slidenum">
              <a:rPr lang="en-US" smtClean="0"/>
              <a:pPr/>
              <a:t>37</a:t>
            </a:fld>
            <a:endParaRPr lang="en-US"/>
          </a:p>
        </p:txBody>
      </p:sp>
      <p:sp>
        <p:nvSpPr>
          <p:cNvPr id="9" name="TextBox 8"/>
          <p:cNvSpPr txBox="1"/>
          <p:nvPr/>
        </p:nvSpPr>
        <p:spPr>
          <a:xfrm>
            <a:off x="5257800" y="1524000"/>
            <a:ext cx="3429000" cy="4278094"/>
          </a:xfrm>
          <a:prstGeom prst="rect">
            <a:avLst/>
          </a:prstGeom>
          <a:noFill/>
          <a:ln w="28575">
            <a:solidFill>
              <a:schemeClr val="tx2"/>
            </a:solidFill>
          </a:ln>
        </p:spPr>
        <p:txBody>
          <a:bodyPr wrap="square" rtlCol="0">
            <a:spAutoFit/>
          </a:bodyPr>
          <a:lstStyle/>
          <a:p>
            <a:pPr algn="ctr">
              <a:spcAft>
                <a:spcPts val="600"/>
              </a:spcAft>
            </a:pPr>
            <a:r>
              <a:rPr lang="en-US" sz="2400" dirty="0" smtClean="0">
                <a:latin typeface="Franklin Gothic Medium" pitchFamily="34" charset="0"/>
              </a:rPr>
              <a:t>Application Software</a:t>
            </a:r>
          </a:p>
          <a:p>
            <a:pPr>
              <a:spcAft>
                <a:spcPts val="600"/>
              </a:spcAft>
            </a:pPr>
            <a:endParaRPr lang="en-US" sz="2400" dirty="0" smtClean="0">
              <a:latin typeface="Franklin Gothic Medium" pitchFamily="34" charset="0"/>
            </a:endParaRPr>
          </a:p>
          <a:p>
            <a:pPr>
              <a:spcAft>
                <a:spcPts val="600"/>
              </a:spcAft>
            </a:pPr>
            <a:r>
              <a:rPr lang="en-US" sz="2400" dirty="0" smtClean="0">
                <a:latin typeface="Franklin Gothic Medium" pitchFamily="34" charset="0"/>
              </a:rPr>
              <a:t>  Similar to:</a:t>
            </a:r>
          </a:p>
          <a:p>
            <a:pPr marL="342900" indent="-342900">
              <a:buFont typeface="Arial" pitchFamily="34" charset="0"/>
              <a:buChar char="•"/>
            </a:pPr>
            <a:r>
              <a:rPr lang="en-US" sz="2400" dirty="0" smtClean="0">
                <a:latin typeface="Franklin Gothic Medium" pitchFamily="34" charset="0"/>
              </a:rPr>
              <a:t>Appliances</a:t>
            </a:r>
          </a:p>
          <a:p>
            <a:endParaRPr lang="en-US" sz="2400" dirty="0" smtClean="0">
              <a:latin typeface="Franklin Gothic Medium" pitchFamily="34" charset="0"/>
            </a:endParaRPr>
          </a:p>
          <a:p>
            <a:pPr>
              <a:spcAft>
                <a:spcPts val="1200"/>
              </a:spcAft>
            </a:pPr>
            <a:r>
              <a:rPr lang="en-US" sz="2400" dirty="0" smtClean="0">
                <a:latin typeface="Franklin Gothic Medium" pitchFamily="34" charset="0"/>
              </a:rPr>
              <a:t>  Produces:</a:t>
            </a:r>
          </a:p>
          <a:p>
            <a:pPr marL="342900" indent="-342900">
              <a:buFont typeface="Arial" pitchFamily="34" charset="0"/>
              <a:buChar char="•"/>
            </a:pPr>
            <a:r>
              <a:rPr lang="en-US" sz="2400" dirty="0" smtClean="0">
                <a:latin typeface="Franklin Gothic Medium" pitchFamily="34" charset="0"/>
              </a:rPr>
              <a:t>Specific tasks</a:t>
            </a:r>
          </a:p>
          <a:p>
            <a:pPr marL="342900" indent="-342900">
              <a:buFont typeface="Arial" pitchFamily="34" charset="0"/>
              <a:buChar char="•"/>
            </a:pPr>
            <a:r>
              <a:rPr lang="en-US" sz="2400" dirty="0" smtClean="0">
                <a:latin typeface="Franklin Gothic Medium" pitchFamily="34" charset="0"/>
              </a:rPr>
              <a:t>Specific products</a:t>
            </a:r>
          </a:p>
          <a:p>
            <a:endParaRPr lang="en-US" sz="1100" dirty="0">
              <a:solidFill>
                <a:schemeClr val="tx2">
                  <a:lumMod val="75000"/>
                </a:schemeClr>
              </a:solidFill>
              <a:latin typeface="Franklin Gothic Medium" pitchFamily="34" charset="0"/>
            </a:endParaRPr>
          </a:p>
          <a:p>
            <a:endParaRPr lang="en-US" sz="1100" dirty="0" smtClean="0">
              <a:solidFill>
                <a:schemeClr val="tx2">
                  <a:lumMod val="75000"/>
                </a:schemeClr>
              </a:solidFill>
              <a:latin typeface="Franklin Gothic Medium" pitchFamily="34" charset="0"/>
            </a:endParaRPr>
          </a:p>
          <a:p>
            <a:endParaRPr lang="en-US" sz="1100" dirty="0">
              <a:solidFill>
                <a:schemeClr val="tx2">
                  <a:lumMod val="75000"/>
                </a:schemeClr>
              </a:solidFill>
              <a:latin typeface="Franklin Gothic Medium" pitchFamily="34" charset="0"/>
            </a:endParaRPr>
          </a:p>
          <a:p>
            <a:endParaRPr lang="en-US" sz="1100" dirty="0" smtClean="0">
              <a:solidFill>
                <a:schemeClr val="tx2">
                  <a:lumMod val="75000"/>
                </a:schemeClr>
              </a:solidFill>
              <a:latin typeface="Franklin Gothic Medium" pitchFamily="34" charset="0"/>
            </a:endParaRPr>
          </a:p>
          <a:p>
            <a:endParaRPr lang="en-US" sz="1100" dirty="0" smtClean="0">
              <a:latin typeface="Franklin Gothic Medium" pitchFamily="34" charset="0"/>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1228" y="457200"/>
            <a:ext cx="8458200" cy="838200"/>
          </a:xfrm>
        </p:spPr>
        <p:txBody>
          <a:bodyPr>
            <a:normAutofit fontScale="90000"/>
          </a:bodyPr>
          <a:lstStyle/>
          <a:p>
            <a:r>
              <a:rPr lang="en-US" dirty="0" smtClean="0"/>
              <a:t/>
            </a:r>
            <a:br>
              <a:rPr lang="en-US" dirty="0" smtClean="0"/>
            </a:br>
            <a:r>
              <a:rPr lang="en-US" sz="3600" dirty="0" smtClean="0"/>
              <a:t>Review of Hardware</a:t>
            </a:r>
            <a:endParaRPr lang="en-US" sz="3600" dirty="0"/>
          </a:p>
        </p:txBody>
      </p:sp>
      <p:sp>
        <p:nvSpPr>
          <p:cNvPr id="6" name="Text Placeholder 5"/>
          <p:cNvSpPr>
            <a:spLocks noGrp="1"/>
          </p:cNvSpPr>
          <p:nvPr>
            <p:ph type="body" idx="1"/>
          </p:nvPr>
        </p:nvSpPr>
        <p:spPr>
          <a:xfrm>
            <a:off x="412531" y="2057400"/>
            <a:ext cx="3702269" cy="650875"/>
          </a:xfrm>
          <a:noFill/>
        </p:spPr>
        <p:txBody>
          <a:bodyPr/>
          <a:lstStyle/>
          <a:p>
            <a:pPr algn="ctr"/>
            <a:r>
              <a:rPr lang="en-US" sz="2400" dirty="0" smtClean="0">
                <a:solidFill>
                  <a:schemeClr val="tx1"/>
                </a:solidFill>
              </a:rPr>
              <a:t>Hardware</a:t>
            </a:r>
            <a:endParaRPr lang="en-US" sz="2400" dirty="0">
              <a:solidFill>
                <a:schemeClr val="tx1"/>
              </a:solidFill>
            </a:endParaRPr>
          </a:p>
        </p:txBody>
      </p:sp>
      <p:sp>
        <p:nvSpPr>
          <p:cNvPr id="7" name="Text Placeholder 6"/>
          <p:cNvSpPr>
            <a:spLocks noGrp="1"/>
          </p:cNvSpPr>
          <p:nvPr>
            <p:ph type="body" sz="quarter" idx="3"/>
          </p:nvPr>
        </p:nvSpPr>
        <p:spPr>
          <a:xfrm>
            <a:off x="4876800" y="2057400"/>
            <a:ext cx="3810000" cy="639762"/>
          </a:xfrm>
          <a:noFill/>
        </p:spPr>
        <p:txBody>
          <a:bodyPr>
            <a:normAutofit/>
          </a:bodyPr>
          <a:lstStyle/>
          <a:p>
            <a:pPr algn="ctr"/>
            <a:r>
              <a:rPr lang="en-US" sz="2400" dirty="0" smtClean="0">
                <a:solidFill>
                  <a:schemeClr val="tx1"/>
                </a:solidFill>
              </a:rPr>
              <a:t>Software</a:t>
            </a:r>
            <a:endParaRPr lang="en-US" sz="2400" dirty="0">
              <a:solidFill>
                <a:schemeClr val="tx1"/>
              </a:solidFill>
            </a:endParaRPr>
          </a:p>
        </p:txBody>
      </p:sp>
      <p:sp>
        <p:nvSpPr>
          <p:cNvPr id="5" name="Slide Number Placeholder 4"/>
          <p:cNvSpPr>
            <a:spLocks noGrp="1"/>
          </p:cNvSpPr>
          <p:nvPr>
            <p:ph type="sldNum" sz="quarter" idx="12"/>
          </p:nvPr>
        </p:nvSpPr>
        <p:spPr/>
        <p:txBody>
          <a:bodyPr/>
          <a:lstStyle/>
          <a:p>
            <a:fld id="{0A758D84-D059-4916-B6F7-486BE03E5109}" type="slidenum">
              <a:rPr lang="en-US" smtClean="0"/>
              <a:pPr/>
              <a:t>38</a:t>
            </a:fld>
            <a:endParaRPr lang="en-US"/>
          </a:p>
        </p:txBody>
      </p:sp>
      <p:sp>
        <p:nvSpPr>
          <p:cNvPr id="3" name="Content Placeholder 2"/>
          <p:cNvSpPr>
            <a:spLocks noGrp="1"/>
          </p:cNvSpPr>
          <p:nvPr>
            <p:ph sz="quarter" idx="13"/>
          </p:nvPr>
        </p:nvSpPr>
        <p:spPr>
          <a:xfrm>
            <a:off x="457200" y="3048000"/>
            <a:ext cx="3657600" cy="2701925"/>
          </a:xfrm>
        </p:spPr>
        <p:txBody>
          <a:bodyPr>
            <a:normAutofit/>
          </a:bodyPr>
          <a:lstStyle/>
          <a:p>
            <a:r>
              <a:rPr lang="en-US" sz="2200" dirty="0" smtClean="0">
                <a:solidFill>
                  <a:schemeClr val="tx1"/>
                </a:solidFill>
              </a:rPr>
              <a:t>Central Processing Unit (CPU)</a:t>
            </a:r>
          </a:p>
          <a:p>
            <a:r>
              <a:rPr lang="en-US" sz="2200" dirty="0" smtClean="0">
                <a:solidFill>
                  <a:schemeClr val="tx1"/>
                </a:solidFill>
              </a:rPr>
              <a:t>Hard drive</a:t>
            </a:r>
          </a:p>
          <a:p>
            <a:r>
              <a:rPr lang="en-US" sz="2200" dirty="0" smtClean="0">
                <a:solidFill>
                  <a:schemeClr val="tx1"/>
                </a:solidFill>
              </a:rPr>
              <a:t>Random Access Memory (RAM)</a:t>
            </a:r>
          </a:p>
          <a:p>
            <a:r>
              <a:rPr lang="en-US" sz="2200" dirty="0" smtClean="0">
                <a:solidFill>
                  <a:schemeClr val="tx1"/>
                </a:solidFill>
              </a:rPr>
              <a:t>Ports and Peripherals</a:t>
            </a:r>
          </a:p>
        </p:txBody>
      </p:sp>
      <p:sp>
        <p:nvSpPr>
          <p:cNvPr id="8" name="Content Placeholder 7"/>
          <p:cNvSpPr>
            <a:spLocks noGrp="1"/>
          </p:cNvSpPr>
          <p:nvPr>
            <p:ph sz="quarter" idx="14"/>
          </p:nvPr>
        </p:nvSpPr>
        <p:spPr>
          <a:xfrm>
            <a:off x="5181600" y="3124200"/>
            <a:ext cx="3508375" cy="2057400"/>
          </a:xfrm>
        </p:spPr>
        <p:txBody>
          <a:bodyPr/>
          <a:lstStyle/>
          <a:p>
            <a:r>
              <a:rPr lang="en-US" sz="2200" dirty="0" smtClean="0">
                <a:solidFill>
                  <a:schemeClr val="tx1"/>
                </a:solidFill>
              </a:rPr>
              <a:t>Operating System</a:t>
            </a:r>
          </a:p>
          <a:p>
            <a:pPr marL="0" indent="0">
              <a:buNone/>
            </a:pPr>
            <a:r>
              <a:rPr lang="en-US" sz="2200" dirty="0">
                <a:solidFill>
                  <a:schemeClr val="tx1"/>
                </a:solidFill>
              </a:rPr>
              <a:t> </a:t>
            </a:r>
            <a:r>
              <a:rPr lang="en-US" sz="2200" dirty="0" smtClean="0">
                <a:solidFill>
                  <a:schemeClr val="tx1"/>
                </a:solidFill>
              </a:rPr>
              <a:t>    (OS)</a:t>
            </a:r>
          </a:p>
          <a:p>
            <a:r>
              <a:rPr lang="en-US" sz="2200" dirty="0" smtClean="0">
                <a:solidFill>
                  <a:schemeClr val="tx1"/>
                </a:solidFill>
              </a:rPr>
              <a:t>Application Software</a:t>
            </a:r>
          </a:p>
          <a:p>
            <a:endParaRPr lang="en-US" dirty="0"/>
          </a:p>
        </p:txBody>
      </p:sp>
      <p:sp>
        <p:nvSpPr>
          <p:cNvPr id="11" name="Rectangle 10"/>
          <p:cNvSpPr/>
          <p:nvPr/>
        </p:nvSpPr>
        <p:spPr>
          <a:xfrm>
            <a:off x="381000" y="1752600"/>
            <a:ext cx="3886200" cy="40386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latin typeface="Franklin Gothic Medium" pitchFamily="34" charset="0"/>
            </a:endParaRPr>
          </a:p>
        </p:txBody>
      </p:sp>
      <p:sp>
        <p:nvSpPr>
          <p:cNvPr id="12" name="Rectangle 11"/>
          <p:cNvSpPr/>
          <p:nvPr/>
        </p:nvSpPr>
        <p:spPr>
          <a:xfrm>
            <a:off x="5029200" y="1752600"/>
            <a:ext cx="3657600" cy="40386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latin typeface="Franklin Gothic Medium" pitchFamily="34" charset="0"/>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0050" y="762000"/>
            <a:ext cx="8229600" cy="1143000"/>
          </a:xfrm>
        </p:spPr>
        <p:txBody>
          <a:bodyPr/>
          <a:lstStyle/>
          <a:p>
            <a:r>
              <a:rPr lang="en-US" sz="2400" dirty="0">
                <a:solidFill>
                  <a:srgbClr val="A9A57C">
                    <a:lumMod val="50000"/>
                  </a:srgbClr>
                </a:solidFill>
                <a:latin typeface="Franklin Gothic Medium" pitchFamily="34" charset="0"/>
              </a:rPr>
              <a:t>We appreciate the time you spent with us.</a:t>
            </a:r>
            <a:br>
              <a:rPr lang="en-US" sz="2400" dirty="0">
                <a:solidFill>
                  <a:srgbClr val="A9A57C">
                    <a:lumMod val="50000"/>
                  </a:srgbClr>
                </a:solidFill>
                <a:latin typeface="Franklin Gothic Medium" pitchFamily="34" charset="0"/>
              </a:rPr>
            </a:br>
            <a:r>
              <a:rPr lang="en-US" sz="2400" dirty="0">
                <a:solidFill>
                  <a:srgbClr val="A9A57C">
                    <a:lumMod val="50000"/>
                  </a:srgbClr>
                </a:solidFill>
                <a:latin typeface="Franklin Gothic Medium" pitchFamily="34" charset="0"/>
              </a:rPr>
              <a:t>We hope to see you at the next training!</a:t>
            </a:r>
            <a:endParaRPr lang="en-US" dirty="0"/>
          </a:p>
        </p:txBody>
      </p:sp>
      <p:sp>
        <p:nvSpPr>
          <p:cNvPr id="3" name="Content Placeholder 2"/>
          <p:cNvSpPr>
            <a:spLocks noGrp="1"/>
          </p:cNvSpPr>
          <p:nvPr>
            <p:ph idx="1"/>
          </p:nvPr>
        </p:nvSpPr>
        <p:spPr>
          <a:xfrm>
            <a:off x="533400" y="2743200"/>
            <a:ext cx="8229600" cy="3124200"/>
          </a:xfrm>
        </p:spPr>
        <p:txBody>
          <a:bodyPr/>
          <a:lstStyle/>
          <a:p>
            <a:pPr marL="0" lvl="0" indent="0" algn="ctr">
              <a:spcBef>
                <a:spcPts val="0"/>
              </a:spcBef>
              <a:buNone/>
            </a:pPr>
            <a:r>
              <a:rPr lang="en-US" sz="1800" dirty="0">
                <a:solidFill>
                  <a:srgbClr val="9CBEBD">
                    <a:lumMod val="50000"/>
                  </a:srgbClr>
                </a:solidFill>
                <a:latin typeface="Franklin Gothic Medium" pitchFamily="34" charset="0"/>
              </a:rPr>
              <a:t>These materials were created collaboratively by the </a:t>
            </a:r>
          </a:p>
          <a:p>
            <a:pPr marL="0" lvl="0" indent="0" algn="ctr">
              <a:spcBef>
                <a:spcPts val="0"/>
              </a:spcBef>
              <a:buNone/>
            </a:pPr>
            <a:r>
              <a:rPr lang="en-US" sz="1800" dirty="0">
                <a:solidFill>
                  <a:srgbClr val="9CBEBD">
                    <a:lumMod val="50000"/>
                  </a:srgbClr>
                </a:solidFill>
                <a:latin typeface="Franklin Gothic Medium" pitchFamily="34" charset="0"/>
              </a:rPr>
              <a:t>New Mexico Department of Information Technology, Fast Forward New Mexico, </a:t>
            </a:r>
          </a:p>
          <a:p>
            <a:pPr marL="0" lvl="0" indent="0" algn="ctr">
              <a:spcBef>
                <a:spcPts val="0"/>
              </a:spcBef>
              <a:buNone/>
            </a:pPr>
            <a:r>
              <a:rPr lang="en-US" sz="1800" dirty="0">
                <a:solidFill>
                  <a:srgbClr val="9CBEBD">
                    <a:lumMod val="50000"/>
                  </a:srgbClr>
                </a:solidFill>
                <a:latin typeface="Franklin Gothic Medium" pitchFamily="34" charset="0"/>
              </a:rPr>
              <a:t>and the New Mexico State Library, under grants provided by the</a:t>
            </a:r>
          </a:p>
          <a:p>
            <a:pPr marL="0" lvl="0" indent="0" algn="ctr">
              <a:spcBef>
                <a:spcPts val="0"/>
              </a:spcBef>
              <a:buNone/>
            </a:pPr>
            <a:r>
              <a:rPr lang="en-US" sz="1800" dirty="0">
                <a:solidFill>
                  <a:srgbClr val="9CBEBD">
                    <a:lumMod val="50000"/>
                  </a:srgbClr>
                </a:solidFill>
                <a:latin typeface="Franklin Gothic Medium" pitchFamily="34" charset="0"/>
              </a:rPr>
              <a:t>National Telecommunications and Information  Administration.</a:t>
            </a:r>
          </a:p>
          <a:p>
            <a:pPr marL="0" lvl="0" indent="0" algn="ctr">
              <a:spcBef>
                <a:spcPts val="0"/>
              </a:spcBef>
              <a:buNone/>
            </a:pPr>
            <a:r>
              <a:rPr lang="en-US" sz="1800" dirty="0">
                <a:solidFill>
                  <a:srgbClr val="9CBEBD">
                    <a:lumMod val="50000"/>
                  </a:srgbClr>
                </a:solidFill>
                <a:latin typeface="Franklin Gothic Medium" pitchFamily="34" charset="0"/>
              </a:rPr>
              <a:t>These materials are not to be used for profit.  </a:t>
            </a:r>
          </a:p>
          <a:p>
            <a:pPr marL="0" lvl="0" indent="0" algn="ctr">
              <a:spcBef>
                <a:spcPts val="0"/>
              </a:spcBef>
              <a:buNone/>
            </a:pPr>
            <a:endParaRPr lang="en-US" sz="1800" dirty="0" smtClean="0">
              <a:solidFill>
                <a:srgbClr val="9CBEBD">
                  <a:lumMod val="50000"/>
                </a:srgbClr>
              </a:solidFill>
              <a:latin typeface="Franklin Gothic Medium" pitchFamily="34" charset="0"/>
            </a:endParaRPr>
          </a:p>
          <a:p>
            <a:pPr marL="0" lvl="0" indent="0" algn="ctr">
              <a:spcBef>
                <a:spcPts val="0"/>
              </a:spcBef>
              <a:buNone/>
            </a:pPr>
            <a:endParaRPr lang="en-US" sz="1800" dirty="0">
              <a:solidFill>
                <a:srgbClr val="9CBEBD">
                  <a:lumMod val="50000"/>
                </a:srgbClr>
              </a:solidFill>
              <a:latin typeface="Franklin Gothic Medium" pitchFamily="34" charset="0"/>
            </a:endParaRPr>
          </a:p>
          <a:p>
            <a:pPr marL="0" lvl="0" indent="0" algn="ctr">
              <a:spcBef>
                <a:spcPts val="0"/>
              </a:spcBef>
              <a:buNone/>
            </a:pPr>
            <a:endParaRPr lang="en-US" sz="1800" dirty="0">
              <a:solidFill>
                <a:srgbClr val="9CBEBD">
                  <a:lumMod val="50000"/>
                </a:srgbClr>
              </a:solidFill>
              <a:latin typeface="Franklin Gothic Medium" pitchFamily="34" charset="0"/>
            </a:endParaRPr>
          </a:p>
          <a:p>
            <a:pPr marL="0" lvl="0" indent="0" algn="ctr">
              <a:spcBef>
                <a:spcPts val="0"/>
              </a:spcBef>
              <a:spcAft>
                <a:spcPts val="600"/>
              </a:spcAft>
              <a:buNone/>
            </a:pPr>
            <a:r>
              <a:rPr lang="en-US" sz="1800" i="1" dirty="0">
                <a:solidFill>
                  <a:srgbClr val="A9A57C">
                    <a:lumMod val="50000"/>
                  </a:srgbClr>
                </a:solidFill>
                <a:latin typeface="Franklin Gothic Medium" pitchFamily="34" charset="0"/>
              </a:rPr>
              <a:t>Connecting you to a world of opportunities</a:t>
            </a:r>
          </a:p>
          <a:p>
            <a:pPr marL="0" indent="0">
              <a:buNone/>
            </a:pPr>
            <a:endParaRPr lang="en-US" dirty="0"/>
          </a:p>
        </p:txBody>
      </p:sp>
      <p:pic>
        <p:nvPicPr>
          <p:cNvPr id="4" name="Picture 2"/>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04800" y="6212742"/>
            <a:ext cx="1630968" cy="5404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918857" y="5595864"/>
            <a:ext cx="2057400" cy="1157288"/>
          </a:xfrm>
          <a:prstGeom prst="rect">
            <a:avLst/>
          </a:prstGeom>
        </p:spPr>
      </p:pic>
      <p:pic>
        <p:nvPicPr>
          <p:cNvPr id="6" name="Picture 2"/>
          <p:cNvPicPr>
            <a:picLocks noChangeAspect="1" noChangeArrowheads="1"/>
          </p:cNvPicPr>
          <p:nvPr/>
        </p:nvPicPr>
        <p:blipFill>
          <a:blip r:embed="rId4">
            <a:duotone>
              <a:prstClr val="black"/>
              <a:schemeClr val="accent2">
                <a:tint val="45000"/>
                <a:satMod val="400000"/>
              </a:schemeClr>
            </a:duotone>
            <a:extLst>
              <a:ext uri="{28A0092B-C50C-407E-A947-70E740481C1C}">
                <a14:useLocalDpi xmlns:a14="http://schemas.microsoft.com/office/drawing/2010/main" val="0"/>
              </a:ext>
            </a:extLst>
          </a:blip>
          <a:srcRect/>
          <a:stretch>
            <a:fillRect/>
          </a:stretch>
        </p:blipFill>
        <p:spPr bwMode="auto">
          <a:xfrm>
            <a:off x="7848600" y="5984130"/>
            <a:ext cx="781050" cy="781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9196138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81000"/>
            <a:ext cx="8229600" cy="1143000"/>
          </a:xfrm>
        </p:spPr>
        <p:txBody>
          <a:bodyPr>
            <a:normAutofit/>
          </a:bodyPr>
          <a:lstStyle/>
          <a:p>
            <a:r>
              <a:rPr lang="en-US" sz="4000" dirty="0" smtClean="0"/>
              <a:t>Types of Computers </a:t>
            </a:r>
            <a:endParaRPr lang="en-US" sz="4000" dirty="0"/>
          </a:p>
        </p:txBody>
      </p:sp>
      <p:sp>
        <p:nvSpPr>
          <p:cNvPr id="5" name="Content Placeholder 4"/>
          <p:cNvSpPr>
            <a:spLocks noGrp="1"/>
          </p:cNvSpPr>
          <p:nvPr>
            <p:ph idx="1"/>
          </p:nvPr>
        </p:nvSpPr>
        <p:spPr>
          <a:xfrm>
            <a:off x="838200" y="2057400"/>
            <a:ext cx="8229600" cy="1219200"/>
          </a:xfrm>
        </p:spPr>
        <p:txBody>
          <a:bodyPr>
            <a:normAutofit/>
          </a:bodyPr>
          <a:lstStyle/>
          <a:p>
            <a:pPr marL="0" indent="0">
              <a:buNone/>
            </a:pPr>
            <a:r>
              <a:rPr lang="en-US" sz="2800" dirty="0" smtClean="0">
                <a:solidFill>
                  <a:schemeClr val="tx1"/>
                </a:solidFill>
              </a:rPr>
              <a:t>From largest to smallest, the main types of standard computers</a:t>
            </a:r>
            <a:r>
              <a:rPr lang="en-US" sz="2800" b="1" dirty="0" smtClean="0">
                <a:solidFill>
                  <a:schemeClr val="tx1"/>
                </a:solidFill>
              </a:rPr>
              <a:t> </a:t>
            </a:r>
            <a:r>
              <a:rPr lang="en-US" sz="2800" dirty="0" smtClean="0">
                <a:solidFill>
                  <a:schemeClr val="tx1"/>
                </a:solidFill>
              </a:rPr>
              <a:t>are: </a:t>
            </a:r>
          </a:p>
        </p:txBody>
      </p:sp>
      <p:sp>
        <p:nvSpPr>
          <p:cNvPr id="4" name="Slide Number Placeholder 3"/>
          <p:cNvSpPr>
            <a:spLocks noGrp="1"/>
          </p:cNvSpPr>
          <p:nvPr>
            <p:ph type="sldNum" sz="quarter" idx="12"/>
          </p:nvPr>
        </p:nvSpPr>
        <p:spPr/>
        <p:txBody>
          <a:bodyPr/>
          <a:lstStyle/>
          <a:p>
            <a:fld id="{0A758D84-D059-4916-B6F7-486BE03E5109}" type="slidenum">
              <a:rPr lang="en-US" smtClean="0"/>
              <a:pPr/>
              <a:t>4</a:t>
            </a:fld>
            <a:endParaRPr lang="en-US"/>
          </a:p>
        </p:txBody>
      </p:sp>
      <p:sp>
        <p:nvSpPr>
          <p:cNvPr id="6" name="TextBox 5"/>
          <p:cNvSpPr txBox="1"/>
          <p:nvPr/>
        </p:nvSpPr>
        <p:spPr>
          <a:xfrm>
            <a:off x="1219200" y="3124200"/>
            <a:ext cx="6400800" cy="2492990"/>
          </a:xfrm>
          <a:prstGeom prst="rect">
            <a:avLst/>
          </a:prstGeom>
          <a:noFill/>
        </p:spPr>
        <p:txBody>
          <a:bodyPr wrap="square" rtlCol="0">
            <a:spAutoFit/>
          </a:bodyPr>
          <a:lstStyle/>
          <a:p>
            <a:pPr>
              <a:buNone/>
            </a:pPr>
            <a:endParaRPr lang="en-US" sz="2600" dirty="0" smtClean="0"/>
          </a:p>
          <a:p>
            <a:pPr lvl="1">
              <a:buFont typeface="Arial" pitchFamily="34" charset="0"/>
              <a:buChar char="•"/>
            </a:pPr>
            <a:r>
              <a:rPr lang="en-US" sz="2600" dirty="0" smtClean="0">
                <a:solidFill>
                  <a:schemeClr val="accent1">
                    <a:lumMod val="50000"/>
                  </a:schemeClr>
                </a:solidFill>
              </a:rPr>
              <a:t>  </a:t>
            </a:r>
            <a:r>
              <a:rPr lang="en-US" sz="2400" dirty="0" smtClean="0">
                <a:latin typeface="Franklin Gothic Medium" pitchFamily="34" charset="0"/>
              </a:rPr>
              <a:t>Desktop computer</a:t>
            </a:r>
          </a:p>
          <a:p>
            <a:pPr lvl="1">
              <a:buFont typeface="Arial" pitchFamily="34" charset="0"/>
              <a:buChar char="•"/>
            </a:pPr>
            <a:r>
              <a:rPr lang="en-US" sz="2400" dirty="0" smtClean="0">
                <a:latin typeface="Franklin Gothic Medium" pitchFamily="34" charset="0"/>
              </a:rPr>
              <a:t>  Laptop computer/notebook</a:t>
            </a:r>
          </a:p>
          <a:p>
            <a:pPr lvl="1">
              <a:buFont typeface="Arial" pitchFamily="34" charset="0"/>
              <a:buChar char="•"/>
            </a:pPr>
            <a:r>
              <a:rPr lang="en-US" sz="2400" dirty="0" smtClean="0">
                <a:latin typeface="Franklin Gothic Medium" pitchFamily="34" charset="0"/>
              </a:rPr>
              <a:t>  </a:t>
            </a:r>
            <a:r>
              <a:rPr lang="en-US" sz="2400" dirty="0">
                <a:latin typeface="Franklin Gothic Medium" pitchFamily="34" charset="0"/>
              </a:rPr>
              <a:t>Tablet computers (</a:t>
            </a:r>
            <a:r>
              <a:rPr lang="en-US" sz="2400" dirty="0" err="1">
                <a:latin typeface="Franklin Gothic Medium" pitchFamily="34" charset="0"/>
              </a:rPr>
              <a:t>iPad</a:t>
            </a:r>
            <a:r>
              <a:rPr lang="en-US" sz="2400" dirty="0">
                <a:latin typeface="Franklin Gothic Medium" pitchFamily="34" charset="0"/>
              </a:rPr>
              <a:t>)</a:t>
            </a:r>
          </a:p>
          <a:p>
            <a:pPr lvl="1">
              <a:buFont typeface="Arial" pitchFamily="34" charset="0"/>
              <a:buChar char="•"/>
            </a:pPr>
            <a:r>
              <a:rPr lang="en-US" sz="2400" dirty="0" smtClean="0">
                <a:latin typeface="Franklin Gothic Medium" pitchFamily="34" charset="0"/>
              </a:rPr>
              <a:t>  Smartphones (iPhone, Blackberry)</a:t>
            </a:r>
          </a:p>
          <a:p>
            <a:pPr lvl="1"/>
            <a:endParaRPr lang="en-US" sz="2600" dirty="0"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6B260CED-9C6E-43B5-954F-7085C7CBEF98}" type="slidenum">
              <a:rPr lang="en-US" smtClean="0"/>
              <a:pPr/>
              <a:t>5</a:t>
            </a:fld>
            <a:endParaRPr lang="en-US" dirty="0"/>
          </a:p>
        </p:txBody>
      </p:sp>
      <p:pic>
        <p:nvPicPr>
          <p:cNvPr id="7" name="Content Placeholder 6" descr="File:Computer-aj aj ashton 01.svg"/>
          <p:cNvPicPr>
            <a:picLocks/>
          </p:cNvPicPr>
          <p:nvPr/>
        </p:nvPicPr>
        <p:blipFill>
          <a:blip r:embed="rId3" r:link="rId4" cstate="print"/>
          <a:srcRect t="15846" b="14207"/>
          <a:stretch>
            <a:fillRect/>
          </a:stretch>
        </p:blipFill>
        <p:spPr bwMode="auto">
          <a:xfrm>
            <a:off x="785648" y="2438400"/>
            <a:ext cx="2667000" cy="2362200"/>
          </a:xfrm>
          <a:prstGeom prst="rect">
            <a:avLst/>
          </a:prstGeom>
          <a:noFill/>
          <a:ln w="9525">
            <a:noFill/>
            <a:miter lim="800000"/>
            <a:headEnd/>
            <a:tailEnd/>
          </a:ln>
        </p:spPr>
      </p:pic>
      <p:pic>
        <p:nvPicPr>
          <p:cNvPr id="8" name="Picture 7" descr="laptop.jpg"/>
          <p:cNvPicPr>
            <a:picLocks noChangeAspect="1"/>
          </p:cNvPicPr>
          <p:nvPr/>
        </p:nvPicPr>
        <p:blipFill>
          <a:blip r:embed="rId5" cstate="print">
            <a:clrChange>
              <a:clrFrom>
                <a:srgbClr val="F2EAC3"/>
              </a:clrFrom>
              <a:clrTo>
                <a:srgbClr val="F2EAC3">
                  <a:alpha val="0"/>
                </a:srgbClr>
              </a:clrTo>
            </a:clrChange>
            <a:duotone>
              <a:schemeClr val="accent1">
                <a:shade val="45000"/>
                <a:satMod val="135000"/>
              </a:schemeClr>
              <a:prstClr val="white"/>
            </a:duotone>
          </a:blip>
          <a:stretch>
            <a:fillRect/>
          </a:stretch>
        </p:blipFill>
        <p:spPr>
          <a:xfrm>
            <a:off x="6800193" y="1851134"/>
            <a:ext cx="1979507" cy="2133600"/>
          </a:xfrm>
          <a:prstGeom prst="rect">
            <a:avLst/>
          </a:prstGeom>
        </p:spPr>
      </p:pic>
      <p:pic>
        <p:nvPicPr>
          <p:cNvPr id="10" name="Picture 9" descr="PDA.jpg"/>
          <p:cNvPicPr>
            <a:picLocks noChangeAspect="1"/>
          </p:cNvPicPr>
          <p:nvPr/>
        </p:nvPicPr>
        <p:blipFill>
          <a:blip r:embed="rId6" cstate="print">
            <a:clrChange>
              <a:clrFrom>
                <a:srgbClr val="F2EAC3"/>
              </a:clrFrom>
              <a:clrTo>
                <a:srgbClr val="F2EAC3">
                  <a:alpha val="0"/>
                </a:srgbClr>
              </a:clrTo>
            </a:clrChange>
            <a:duotone>
              <a:schemeClr val="accent1">
                <a:shade val="45000"/>
                <a:satMod val="135000"/>
              </a:schemeClr>
              <a:prstClr val="white"/>
            </a:duotone>
          </a:blip>
          <a:stretch>
            <a:fillRect/>
          </a:stretch>
        </p:blipFill>
        <p:spPr>
          <a:xfrm>
            <a:off x="5638800" y="4299465"/>
            <a:ext cx="1752600" cy="1763835"/>
          </a:xfrm>
          <a:prstGeom prst="rect">
            <a:avLst/>
          </a:prstGeom>
        </p:spPr>
      </p:pic>
      <p:sp>
        <p:nvSpPr>
          <p:cNvPr id="9" name="TextBox 8"/>
          <p:cNvSpPr txBox="1"/>
          <p:nvPr/>
        </p:nvSpPr>
        <p:spPr>
          <a:xfrm>
            <a:off x="785648" y="1835745"/>
            <a:ext cx="1219200" cy="369332"/>
          </a:xfrm>
          <a:prstGeom prst="rect">
            <a:avLst/>
          </a:prstGeom>
          <a:noFill/>
          <a:ln>
            <a:noFill/>
          </a:ln>
        </p:spPr>
        <p:txBody>
          <a:bodyPr wrap="square" rtlCol="0">
            <a:spAutoFit/>
          </a:bodyPr>
          <a:lstStyle/>
          <a:p>
            <a:r>
              <a:rPr lang="en-US" dirty="0" smtClean="0">
                <a:solidFill>
                  <a:schemeClr val="accent1">
                    <a:lumMod val="50000"/>
                  </a:schemeClr>
                </a:solidFill>
                <a:latin typeface="Franklin Gothic Medium" pitchFamily="34" charset="0"/>
              </a:rPr>
              <a:t>Desktops</a:t>
            </a:r>
            <a:endParaRPr lang="en-US" dirty="0">
              <a:solidFill>
                <a:schemeClr val="accent1">
                  <a:lumMod val="50000"/>
                </a:schemeClr>
              </a:solidFill>
              <a:latin typeface="Franklin Gothic Medium" pitchFamily="34" charset="0"/>
            </a:endParaRPr>
          </a:p>
        </p:txBody>
      </p:sp>
      <p:sp>
        <p:nvSpPr>
          <p:cNvPr id="11" name="TextBox 10"/>
          <p:cNvSpPr txBox="1"/>
          <p:nvPr/>
        </p:nvSpPr>
        <p:spPr>
          <a:xfrm>
            <a:off x="7674800" y="1297149"/>
            <a:ext cx="1104900" cy="369332"/>
          </a:xfrm>
          <a:prstGeom prst="rect">
            <a:avLst/>
          </a:prstGeom>
          <a:noFill/>
          <a:ln>
            <a:noFill/>
          </a:ln>
        </p:spPr>
        <p:txBody>
          <a:bodyPr wrap="square" rtlCol="0">
            <a:spAutoFit/>
          </a:bodyPr>
          <a:lstStyle/>
          <a:p>
            <a:r>
              <a:rPr lang="en-US" dirty="0" smtClean="0">
                <a:solidFill>
                  <a:schemeClr val="accent1">
                    <a:lumMod val="50000"/>
                  </a:schemeClr>
                </a:solidFill>
                <a:latin typeface="Franklin Gothic Medium" pitchFamily="34" charset="0"/>
              </a:rPr>
              <a:t>Laptops</a:t>
            </a:r>
          </a:p>
        </p:txBody>
      </p:sp>
      <p:sp>
        <p:nvSpPr>
          <p:cNvPr id="12" name="TextBox 11"/>
          <p:cNvSpPr txBox="1"/>
          <p:nvPr/>
        </p:nvSpPr>
        <p:spPr>
          <a:xfrm>
            <a:off x="3527534" y="5005598"/>
            <a:ext cx="1752600" cy="369332"/>
          </a:xfrm>
          <a:prstGeom prst="rect">
            <a:avLst/>
          </a:prstGeom>
          <a:noFill/>
          <a:ln>
            <a:noFill/>
          </a:ln>
        </p:spPr>
        <p:txBody>
          <a:bodyPr wrap="square" rtlCol="0">
            <a:spAutoFit/>
          </a:bodyPr>
          <a:lstStyle/>
          <a:p>
            <a:r>
              <a:rPr lang="en-US" dirty="0" smtClean="0">
                <a:solidFill>
                  <a:schemeClr val="accent1">
                    <a:lumMod val="50000"/>
                  </a:schemeClr>
                </a:solidFill>
                <a:latin typeface="Franklin Gothic Medium" pitchFamily="34" charset="0"/>
              </a:rPr>
              <a:t>Smart phones</a:t>
            </a:r>
            <a:endParaRPr lang="en-US" dirty="0">
              <a:solidFill>
                <a:schemeClr val="accent1">
                  <a:lumMod val="50000"/>
                </a:schemeClr>
              </a:solidFill>
              <a:latin typeface="Franklin Gothic Medium" pitchFamily="34" charset="0"/>
            </a:endParaRPr>
          </a:p>
        </p:txBody>
      </p:sp>
      <p:pic>
        <p:nvPicPr>
          <p:cNvPr id="69634" name="Picture 2" descr="http://t3.gstatic.com/images?q=tbn:ANd9GcSyAXkF2fouaJVaC5UD3bP8o_aq6LFeY6sCOorASIc0NKyxR0nxow"/>
          <p:cNvPicPr>
            <a:picLocks noChangeAspect="1" noChangeArrowheads="1"/>
          </p:cNvPicPr>
          <p:nvPr/>
        </p:nvPicPr>
        <p:blipFill rotWithShape="1">
          <a:blip r:embed="rId7" cstate="print">
            <a:duotone>
              <a:prstClr val="black"/>
              <a:schemeClr val="accent6">
                <a:tint val="45000"/>
                <a:satMod val="400000"/>
              </a:schemeClr>
            </a:duotone>
          </a:blip>
          <a:srcRect r="-763" b="9555"/>
          <a:stretch/>
        </p:blipFill>
        <p:spPr bwMode="auto">
          <a:xfrm>
            <a:off x="3641834" y="1851134"/>
            <a:ext cx="2514600" cy="1654066"/>
          </a:xfrm>
          <a:prstGeom prst="rect">
            <a:avLst/>
          </a:prstGeom>
          <a:noFill/>
          <a:effectLst>
            <a:softEdge rad="63500"/>
          </a:effectLst>
        </p:spPr>
      </p:pic>
      <p:sp>
        <p:nvSpPr>
          <p:cNvPr id="13" name="TextBox 12"/>
          <p:cNvSpPr txBox="1"/>
          <p:nvPr/>
        </p:nvSpPr>
        <p:spPr>
          <a:xfrm>
            <a:off x="4378082" y="3645541"/>
            <a:ext cx="915700" cy="369332"/>
          </a:xfrm>
          <a:prstGeom prst="rect">
            <a:avLst/>
          </a:prstGeom>
          <a:noFill/>
          <a:ln>
            <a:noFill/>
          </a:ln>
        </p:spPr>
        <p:txBody>
          <a:bodyPr wrap="none" rtlCol="0">
            <a:spAutoFit/>
          </a:bodyPr>
          <a:lstStyle/>
          <a:p>
            <a:r>
              <a:rPr lang="en-US" dirty="0" smtClean="0">
                <a:solidFill>
                  <a:schemeClr val="accent1">
                    <a:lumMod val="50000"/>
                  </a:schemeClr>
                </a:solidFill>
                <a:latin typeface="Franklin Gothic Medium" pitchFamily="34" charset="0"/>
              </a:rPr>
              <a:t>Tablets</a:t>
            </a:r>
            <a:endParaRPr lang="en-US" dirty="0">
              <a:solidFill>
                <a:schemeClr val="accent1">
                  <a:lumMod val="50000"/>
                </a:schemeClr>
              </a:solidFill>
              <a:latin typeface="Franklin Gothic Medium" pitchFamily="34" charset="0"/>
            </a:endParaRPr>
          </a:p>
        </p:txBody>
      </p:sp>
      <p:sp>
        <p:nvSpPr>
          <p:cNvPr id="3" name="TextBox 2"/>
          <p:cNvSpPr txBox="1"/>
          <p:nvPr/>
        </p:nvSpPr>
        <p:spPr>
          <a:xfrm>
            <a:off x="2286000" y="589263"/>
            <a:ext cx="4776244" cy="707886"/>
          </a:xfrm>
          <a:prstGeom prst="rect">
            <a:avLst/>
          </a:prstGeom>
          <a:noFill/>
        </p:spPr>
        <p:txBody>
          <a:bodyPr wrap="none" rtlCol="0">
            <a:spAutoFit/>
          </a:bodyPr>
          <a:lstStyle/>
          <a:p>
            <a:r>
              <a:rPr lang="en-US" sz="4000" dirty="0">
                <a:solidFill>
                  <a:schemeClr val="tx2"/>
                </a:solidFill>
                <a:effectLst>
                  <a:outerShdw blurRad="38100" dist="38100" dir="2700000" algn="tl">
                    <a:srgbClr val="000000">
                      <a:alpha val="43137"/>
                    </a:srgbClr>
                  </a:outerShdw>
                </a:effectLst>
              </a:rPr>
              <a:t>Types of Computers</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399" y="457200"/>
            <a:ext cx="8229600" cy="1066800"/>
          </a:xfrm>
        </p:spPr>
        <p:txBody>
          <a:bodyPr>
            <a:normAutofit/>
          </a:bodyPr>
          <a:lstStyle/>
          <a:p>
            <a:r>
              <a:rPr lang="en-US" sz="4000" dirty="0" smtClean="0"/>
              <a:t>Desktop Components</a:t>
            </a:r>
            <a:endParaRPr lang="en-US" sz="4000" dirty="0"/>
          </a:p>
        </p:txBody>
      </p:sp>
      <p:sp>
        <p:nvSpPr>
          <p:cNvPr id="3" name="Content Placeholder 2"/>
          <p:cNvSpPr>
            <a:spLocks noGrp="1"/>
          </p:cNvSpPr>
          <p:nvPr>
            <p:ph sz="half" idx="2"/>
          </p:nvPr>
        </p:nvSpPr>
        <p:spPr>
          <a:xfrm>
            <a:off x="304800" y="1752600"/>
            <a:ext cx="4114800" cy="4230706"/>
          </a:xfrm>
        </p:spPr>
        <p:txBody>
          <a:bodyPr>
            <a:normAutofit/>
          </a:bodyPr>
          <a:lstStyle/>
          <a:p>
            <a:pPr marL="0" indent="0">
              <a:buNone/>
            </a:pPr>
            <a:endParaRPr lang="en-US" b="1" dirty="0" smtClean="0">
              <a:latin typeface="Arial Rounded MT Bold" pitchFamily="34" charset="0"/>
            </a:endParaRPr>
          </a:p>
          <a:p>
            <a:pPr lvl="1">
              <a:buFont typeface="Arial" pitchFamily="34" charset="0"/>
              <a:buChar char="•"/>
            </a:pPr>
            <a:r>
              <a:rPr lang="en-US" sz="2000" dirty="0" smtClean="0"/>
              <a:t>a case, or tower, that holds the computer’s “guts”</a:t>
            </a:r>
          </a:p>
          <a:p>
            <a:pPr lvl="1">
              <a:buFont typeface="Arial" pitchFamily="34" charset="0"/>
              <a:buChar char="•"/>
            </a:pPr>
            <a:r>
              <a:rPr lang="en-US" sz="2000" dirty="0" smtClean="0"/>
              <a:t>a monitor, also called a screen</a:t>
            </a:r>
          </a:p>
          <a:p>
            <a:pPr lvl="1">
              <a:buFont typeface="Arial" pitchFamily="34" charset="0"/>
              <a:buChar char="•"/>
            </a:pPr>
            <a:r>
              <a:rPr lang="en-US" sz="2000" dirty="0" smtClean="0"/>
              <a:t>a mouse, used to move and select information on monitor</a:t>
            </a:r>
          </a:p>
          <a:p>
            <a:pPr lvl="1">
              <a:buFont typeface="Arial" pitchFamily="34" charset="0"/>
              <a:buChar char="•"/>
            </a:pPr>
            <a:r>
              <a:rPr lang="en-US" sz="2000" dirty="0" smtClean="0"/>
              <a:t>a keyboard, used to type in commands and documents</a:t>
            </a:r>
          </a:p>
        </p:txBody>
      </p:sp>
      <p:sp>
        <p:nvSpPr>
          <p:cNvPr id="5" name="Slide Number Placeholder 4"/>
          <p:cNvSpPr>
            <a:spLocks noGrp="1"/>
          </p:cNvSpPr>
          <p:nvPr>
            <p:ph type="sldNum" sz="quarter" idx="12"/>
          </p:nvPr>
        </p:nvSpPr>
        <p:spPr/>
        <p:txBody>
          <a:bodyPr/>
          <a:lstStyle/>
          <a:p>
            <a:fld id="{0A758D84-D059-4916-B6F7-486BE03E5109}" type="slidenum">
              <a:rPr lang="en-US" smtClean="0"/>
              <a:pPr/>
              <a:t>6</a:t>
            </a:fld>
            <a:endParaRPr lang="en-US"/>
          </a:p>
        </p:txBody>
      </p:sp>
      <p:pic>
        <p:nvPicPr>
          <p:cNvPr id="1026" name="Picture 2" descr="C:\Users\Eva\AppData\Local\Microsoft\Windows\Temporary Internet Files\Content.IE5\EEI0WY8D\MP900402149[1].jpg"/>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966647" y="2209800"/>
            <a:ext cx="3433711" cy="308652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066800"/>
          </a:xfrm>
        </p:spPr>
        <p:txBody>
          <a:bodyPr>
            <a:normAutofit/>
          </a:bodyPr>
          <a:lstStyle/>
          <a:p>
            <a:r>
              <a:rPr lang="en-US" sz="4000" dirty="0" smtClean="0"/>
              <a:t>Laptop Computers</a:t>
            </a:r>
            <a:endParaRPr lang="en-US" sz="4000" dirty="0"/>
          </a:p>
        </p:txBody>
      </p:sp>
      <p:sp>
        <p:nvSpPr>
          <p:cNvPr id="7" name="Content Placeholder 6"/>
          <p:cNvSpPr>
            <a:spLocks noGrp="1"/>
          </p:cNvSpPr>
          <p:nvPr>
            <p:ph sz="half" idx="2"/>
          </p:nvPr>
        </p:nvSpPr>
        <p:spPr>
          <a:xfrm>
            <a:off x="4267200" y="1981200"/>
            <a:ext cx="4648200" cy="4038599"/>
          </a:xfrm>
        </p:spPr>
        <p:txBody>
          <a:bodyPr>
            <a:normAutofit/>
          </a:bodyPr>
          <a:lstStyle/>
          <a:p>
            <a:pPr>
              <a:spcBef>
                <a:spcPts val="0"/>
              </a:spcBef>
              <a:spcAft>
                <a:spcPts val="1200"/>
              </a:spcAft>
            </a:pPr>
            <a:r>
              <a:rPr lang="en-US" dirty="0" smtClean="0"/>
              <a:t>Designed to sit on your lap </a:t>
            </a:r>
          </a:p>
          <a:p>
            <a:pPr>
              <a:spcBef>
                <a:spcPts val="0"/>
              </a:spcBef>
              <a:spcAft>
                <a:spcPts val="1200"/>
              </a:spcAft>
            </a:pPr>
            <a:r>
              <a:rPr lang="en-US" dirty="0" smtClean="0"/>
              <a:t>Portable</a:t>
            </a:r>
          </a:p>
          <a:p>
            <a:pPr>
              <a:spcBef>
                <a:spcPts val="0"/>
              </a:spcBef>
              <a:spcAft>
                <a:spcPts val="1200"/>
              </a:spcAft>
            </a:pPr>
            <a:r>
              <a:rPr lang="en-US" dirty="0" smtClean="0"/>
              <a:t>Monitor &amp; keyboard built in</a:t>
            </a:r>
          </a:p>
          <a:p>
            <a:pPr>
              <a:spcBef>
                <a:spcPts val="0"/>
              </a:spcBef>
              <a:spcAft>
                <a:spcPts val="1200"/>
              </a:spcAft>
            </a:pPr>
            <a:r>
              <a:rPr lang="en-US" dirty="0" smtClean="0"/>
              <a:t>Mouse built in as “touchpad”</a:t>
            </a:r>
          </a:p>
          <a:p>
            <a:pPr>
              <a:spcBef>
                <a:spcPts val="0"/>
              </a:spcBef>
              <a:spcAft>
                <a:spcPts val="1200"/>
              </a:spcAft>
            </a:pPr>
            <a:r>
              <a:rPr lang="en-US" dirty="0" smtClean="0"/>
              <a:t>Smaller models referred to as “notebooks” or “</a:t>
            </a:r>
            <a:r>
              <a:rPr lang="en-US" dirty="0" err="1" smtClean="0"/>
              <a:t>netbooks</a:t>
            </a:r>
            <a:r>
              <a:rPr lang="en-US" dirty="0" smtClean="0"/>
              <a:t>”</a:t>
            </a:r>
            <a:endParaRPr lang="en-US" dirty="0"/>
          </a:p>
        </p:txBody>
      </p:sp>
      <p:sp>
        <p:nvSpPr>
          <p:cNvPr id="5" name="Slide Number Placeholder 4"/>
          <p:cNvSpPr>
            <a:spLocks noGrp="1"/>
          </p:cNvSpPr>
          <p:nvPr>
            <p:ph type="sldNum" sz="quarter" idx="12"/>
          </p:nvPr>
        </p:nvSpPr>
        <p:spPr/>
        <p:txBody>
          <a:bodyPr/>
          <a:lstStyle/>
          <a:p>
            <a:fld id="{0A758D84-D059-4916-B6F7-486BE03E5109}" type="slidenum">
              <a:rPr lang="en-US" smtClean="0"/>
              <a:pPr/>
              <a:t>7</a:t>
            </a:fld>
            <a:endParaRPr lang="en-US"/>
          </a:p>
        </p:txBody>
      </p:sp>
      <p:pic>
        <p:nvPicPr>
          <p:cNvPr id="8" name="Picture 4" descr="C:\Users\trainer\AppData\Local\Microsoft\Windows\Temporary Internet Files\Content.IE5\2YF75156\MC900434865[1].png"/>
          <p:cNvPicPr>
            <a:picLocks noGrp="1" noChangeAspect="1" noChangeArrowheads="1"/>
          </p:cNvPicPr>
          <p:nvPr>
            <p:ph sz="quarter" idx="13"/>
          </p:nvPr>
        </p:nvPicPr>
        <p:blipFill>
          <a:blip r:embed="rId3" cstate="print"/>
          <a:stretch>
            <a:fillRect/>
          </a:stretch>
        </p:blipFill>
        <p:spPr bwMode="auto">
          <a:xfrm>
            <a:off x="609600" y="1981200"/>
            <a:ext cx="3305969" cy="3305969"/>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Tablet Computers</a:t>
            </a:r>
            <a:endParaRPr lang="en-US" sz="4000" dirty="0"/>
          </a:p>
        </p:txBody>
      </p:sp>
      <p:sp>
        <p:nvSpPr>
          <p:cNvPr id="7" name="Content Placeholder 6"/>
          <p:cNvSpPr>
            <a:spLocks noGrp="1"/>
          </p:cNvSpPr>
          <p:nvPr>
            <p:ph sz="half" idx="2"/>
          </p:nvPr>
        </p:nvSpPr>
        <p:spPr>
          <a:xfrm>
            <a:off x="4876800" y="2133600"/>
            <a:ext cx="4038600" cy="4038600"/>
          </a:xfrm>
        </p:spPr>
        <p:txBody>
          <a:bodyPr>
            <a:normAutofit/>
          </a:bodyPr>
          <a:lstStyle/>
          <a:p>
            <a:r>
              <a:rPr lang="en-US" dirty="0" smtClean="0"/>
              <a:t>Lighter than laptops</a:t>
            </a:r>
          </a:p>
          <a:p>
            <a:r>
              <a:rPr lang="en-US" dirty="0" smtClean="0"/>
              <a:t>Very portable</a:t>
            </a:r>
          </a:p>
          <a:p>
            <a:r>
              <a:rPr lang="en-US" dirty="0" smtClean="0"/>
              <a:t>Keyboard built in on screen</a:t>
            </a:r>
          </a:p>
          <a:p>
            <a:r>
              <a:rPr lang="en-US" dirty="0" smtClean="0"/>
              <a:t>Mouse built in on screen</a:t>
            </a:r>
          </a:p>
          <a:p>
            <a:r>
              <a:rPr lang="en-US" dirty="0" smtClean="0"/>
              <a:t>Multiple uses</a:t>
            </a:r>
          </a:p>
          <a:p>
            <a:r>
              <a:rPr lang="en-US" dirty="0" smtClean="0"/>
              <a:t>Merging functions</a:t>
            </a:r>
          </a:p>
        </p:txBody>
      </p:sp>
      <p:sp>
        <p:nvSpPr>
          <p:cNvPr id="5" name="Slide Number Placeholder 4"/>
          <p:cNvSpPr>
            <a:spLocks noGrp="1"/>
          </p:cNvSpPr>
          <p:nvPr>
            <p:ph type="sldNum" sz="quarter" idx="12"/>
          </p:nvPr>
        </p:nvSpPr>
        <p:spPr/>
        <p:txBody>
          <a:bodyPr/>
          <a:lstStyle/>
          <a:p>
            <a:fld id="{0A758D84-D059-4916-B6F7-486BE03E5109}" type="slidenum">
              <a:rPr lang="en-US" smtClean="0"/>
              <a:pPr/>
              <a:t>8</a:t>
            </a:fld>
            <a:endParaRPr lang="en-US"/>
          </a:p>
        </p:txBody>
      </p:sp>
      <p:pic>
        <p:nvPicPr>
          <p:cNvPr id="1026" name="Picture 2"/>
          <p:cNvPicPr>
            <a:picLocks noGrp="1" noChangeAspect="1" noChangeArrowheads="1"/>
          </p:cNvPicPr>
          <p:nvPr>
            <p:ph sz="quarter" idx="13"/>
          </p:nvPr>
        </p:nvPicPr>
        <p:blipFill rotWithShape="1">
          <a:blip r:embed="rId3">
            <a:duotone>
              <a:prstClr val="black"/>
              <a:srgbClr val="D9C3A5">
                <a:tint val="50000"/>
                <a:satMod val="180000"/>
              </a:srgbClr>
            </a:duotone>
            <a:extLst>
              <a:ext uri="{BEBA8EAE-BF5A-486C-A8C5-ECC9F3942E4B}">
                <a14:imgProps xmlns:a14="http://schemas.microsoft.com/office/drawing/2010/main">
                  <a14:imgLayer r:embed="rId4">
                    <a14:imgEffect>
                      <a14:artisticTexturizer/>
                    </a14:imgEffect>
                  </a14:imgLayer>
                </a14:imgProps>
              </a:ext>
              <a:ext uri="{28A0092B-C50C-407E-A947-70E740481C1C}">
                <a14:useLocalDpi xmlns:a14="http://schemas.microsoft.com/office/drawing/2010/main" val="0"/>
              </a:ext>
            </a:extLst>
          </a:blip>
          <a:srcRect l="12029" t="6872" r="13860" b="8668"/>
          <a:stretch/>
        </p:blipFill>
        <p:spPr bwMode="auto">
          <a:xfrm>
            <a:off x="762000" y="2438400"/>
            <a:ext cx="3756361" cy="28666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8446827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Smartphones</a:t>
            </a:r>
            <a:endParaRPr lang="en-US" sz="4000" dirty="0"/>
          </a:p>
        </p:txBody>
      </p:sp>
      <p:sp>
        <p:nvSpPr>
          <p:cNvPr id="3" name="Content Placeholder 2"/>
          <p:cNvSpPr>
            <a:spLocks noGrp="1"/>
          </p:cNvSpPr>
          <p:nvPr>
            <p:ph sz="half" idx="2"/>
          </p:nvPr>
        </p:nvSpPr>
        <p:spPr>
          <a:xfrm>
            <a:off x="520890" y="2057400"/>
            <a:ext cx="4279710" cy="3505200"/>
          </a:xfrm>
        </p:spPr>
        <p:txBody>
          <a:bodyPr>
            <a:normAutofit/>
          </a:bodyPr>
          <a:lstStyle/>
          <a:p>
            <a:r>
              <a:rPr lang="en-US" dirty="0" smtClean="0"/>
              <a:t>Hand-held devices</a:t>
            </a:r>
          </a:p>
          <a:p>
            <a:r>
              <a:rPr lang="en-US" dirty="0" smtClean="0"/>
              <a:t>Function as “information managers”</a:t>
            </a:r>
          </a:p>
          <a:p>
            <a:r>
              <a:rPr lang="en-US" dirty="0" smtClean="0"/>
              <a:t>Most connect to the Internet</a:t>
            </a:r>
          </a:p>
          <a:p>
            <a:r>
              <a:rPr lang="en-US" dirty="0" smtClean="0"/>
              <a:t>Increased uses as computers</a:t>
            </a:r>
          </a:p>
        </p:txBody>
      </p:sp>
      <p:sp>
        <p:nvSpPr>
          <p:cNvPr id="6" name="Slide Number Placeholder 5"/>
          <p:cNvSpPr>
            <a:spLocks noGrp="1"/>
          </p:cNvSpPr>
          <p:nvPr>
            <p:ph type="sldNum" sz="quarter" idx="12"/>
          </p:nvPr>
        </p:nvSpPr>
        <p:spPr/>
        <p:txBody>
          <a:bodyPr/>
          <a:lstStyle/>
          <a:p>
            <a:fld id="{0A758D84-D059-4916-B6F7-486BE03E5109}" type="slidenum">
              <a:rPr lang="en-US" smtClean="0"/>
              <a:pPr/>
              <a:t>9</a:t>
            </a:fld>
            <a:endParaRPr lang="en-US"/>
          </a:p>
        </p:txBody>
      </p:sp>
      <p:pic>
        <p:nvPicPr>
          <p:cNvPr id="2050" name="Picture 2" descr="C:\Users\Eva\AppData\Local\Microsoft\Windows\Temporary Internet Files\Content.IE5\I0ZT8CPD\MC900432629[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5400" y="1981200"/>
            <a:ext cx="3295650" cy="32956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xecutive">
  <a:themeElements>
    <a:clrScheme name="Adjacency">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1_Office Theme">
  <a:themeElements>
    <a:clrScheme name="Adjacency">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1910</TotalTime>
  <Words>4669</Words>
  <Application>Microsoft Office PowerPoint</Application>
  <PresentationFormat>On-screen Show (4:3)</PresentationFormat>
  <Paragraphs>399</Paragraphs>
  <Slides>39</Slides>
  <Notes>37</Notes>
  <HiddenSlides>0</HiddenSlides>
  <MMClips>0</MMClips>
  <ScaleCrop>false</ScaleCrop>
  <HeadingPairs>
    <vt:vector size="4" baseType="variant">
      <vt:variant>
        <vt:lpstr>Theme</vt:lpstr>
      </vt:variant>
      <vt:variant>
        <vt:i4>2</vt:i4>
      </vt:variant>
      <vt:variant>
        <vt:lpstr>Slide Titles</vt:lpstr>
      </vt:variant>
      <vt:variant>
        <vt:i4>39</vt:i4>
      </vt:variant>
    </vt:vector>
  </HeadingPairs>
  <TitlesOfParts>
    <vt:vector size="41" baseType="lpstr">
      <vt:lpstr>Executive</vt:lpstr>
      <vt:lpstr>1_Office Theme</vt:lpstr>
      <vt:lpstr>New Mexico Broadband Program  Basic Computer Skills</vt:lpstr>
      <vt:lpstr> Basic Computer Skills</vt:lpstr>
      <vt:lpstr>PowerPoint Presentation</vt:lpstr>
      <vt:lpstr>Types of Computers </vt:lpstr>
      <vt:lpstr>PowerPoint Presentation</vt:lpstr>
      <vt:lpstr>Desktop Components</vt:lpstr>
      <vt:lpstr>Laptop Computers</vt:lpstr>
      <vt:lpstr>Tablet Computers</vt:lpstr>
      <vt:lpstr>Smartphones</vt:lpstr>
      <vt:lpstr>PowerPoint Presentation</vt:lpstr>
      <vt:lpstr>PowerPoint Presentation</vt:lpstr>
      <vt:lpstr>Hardware</vt:lpstr>
      <vt:lpstr>Central Processing Unit (CPU)</vt:lpstr>
      <vt:lpstr>PowerPoint Presentation</vt:lpstr>
      <vt:lpstr>PowerPoint Presentation</vt:lpstr>
      <vt:lpstr>Hard Drive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Now let’s look at the final hardware component of a computer, the peripherals and ports. </vt:lpstr>
      <vt:lpstr>PowerPoint Presentation</vt:lpstr>
      <vt:lpstr>PowerPoint Presentation</vt:lpstr>
      <vt:lpstr>Ports for peripherals on a Laptop</vt:lpstr>
      <vt:lpstr> Ports for power</vt:lpstr>
      <vt:lpstr>PowerPoint Presentation</vt:lpstr>
      <vt:lpstr>Software</vt:lpstr>
      <vt:lpstr>Operating System (OS) Software</vt:lpstr>
      <vt:lpstr>Application Software, or Programs</vt:lpstr>
      <vt:lpstr>PowerPoint Presentation</vt:lpstr>
      <vt:lpstr>PowerPoint Presentation</vt:lpstr>
      <vt:lpstr>Application Software</vt:lpstr>
      <vt:lpstr>Review software</vt:lpstr>
      <vt:lpstr> Review of Hardware</vt:lpstr>
      <vt:lpstr>We appreciate the time you spent with us. We hope to see you at the next training!</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ITC</dc:creator>
  <cp:lastModifiedBy>Inyimbo</cp:lastModifiedBy>
  <cp:revision>140</cp:revision>
  <dcterms:created xsi:type="dcterms:W3CDTF">2011-03-30T16:45:37Z</dcterms:created>
  <dcterms:modified xsi:type="dcterms:W3CDTF">2019-06-03T19:07:49Z</dcterms:modified>
</cp:coreProperties>
</file>